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6" r:id="rId16"/>
    <p:sldId id="277" r:id="rId17"/>
    <p:sldId id="278" r:id="rId18"/>
    <p:sldId id="279" r:id="rId19"/>
    <p:sldId id="280" r:id="rId20"/>
    <p:sldId id="281" r:id="rId2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A899B1-D34F-8FB7-24E5-944C7E0674DB}" v="158" dt="2025-02-02T20:54:18.88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6"/>
  </p:normalViewPr>
  <p:slideViewPr>
    <p:cSldViewPr snapToGrid="0" snapToObjects="1">
      <p:cViewPr>
        <p:scale>
          <a:sx n="155" d="100"/>
          <a:sy n="155" d="100"/>
        </p:scale>
        <p:origin x="14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u, Manushree" userId="S::mvasu6@gatech.edu::0c9e701b-4219-4db1-bf94-0607d7140215" providerId="AD" clId="Web-{6CA899B1-D34F-8FB7-24E5-944C7E0674DB}"/>
    <pc:docChg chg="addSld delSld modSld">
      <pc:chgData name="Vasu, Manushree" userId="S::mvasu6@gatech.edu::0c9e701b-4219-4db1-bf94-0607d7140215" providerId="AD" clId="Web-{6CA899B1-D34F-8FB7-24E5-944C7E0674DB}" dt="2025-02-02T20:54:18.889" v="139" actId="20577"/>
      <pc:docMkLst>
        <pc:docMk/>
      </pc:docMkLst>
      <pc:sldChg chg="modSp">
        <pc:chgData name="Vasu, Manushree" userId="S::mvasu6@gatech.edu::0c9e701b-4219-4db1-bf94-0607d7140215" providerId="AD" clId="Web-{6CA899B1-D34F-8FB7-24E5-944C7E0674DB}" dt="2025-02-02T17:41:37.620" v="15" actId="20577"/>
        <pc:sldMkLst>
          <pc:docMk/>
          <pc:sldMk cId="0" sldId="256"/>
        </pc:sldMkLst>
        <pc:spChg chg="mod">
          <ac:chgData name="Vasu, Manushree" userId="S::mvasu6@gatech.edu::0c9e701b-4219-4db1-bf94-0607d7140215" providerId="AD" clId="Web-{6CA899B1-D34F-8FB7-24E5-944C7E0674DB}" dt="2025-02-02T17:41:37.620" v="15" actId="20577"/>
          <ac:spMkLst>
            <pc:docMk/>
            <pc:sldMk cId="0" sldId="256"/>
            <ac:spMk id="205" creationId="{00000000-0000-0000-0000-000000000000}"/>
          </ac:spMkLst>
        </pc:spChg>
      </pc:sldChg>
      <pc:sldChg chg="del">
        <pc:chgData name="Vasu, Manushree" userId="S::mvasu6@gatech.edu::0c9e701b-4219-4db1-bf94-0607d7140215" providerId="AD" clId="Web-{6CA899B1-D34F-8FB7-24E5-944C7E0674DB}" dt="2025-02-02T20:44:26.180" v="17"/>
        <pc:sldMkLst>
          <pc:docMk/>
          <pc:sldMk cId="0" sldId="270"/>
        </pc:sldMkLst>
      </pc:sldChg>
      <pc:sldChg chg="del">
        <pc:chgData name="Vasu, Manushree" userId="S::mvasu6@gatech.edu::0c9e701b-4219-4db1-bf94-0607d7140215" providerId="AD" clId="Web-{6CA899B1-D34F-8FB7-24E5-944C7E0674DB}" dt="2025-02-02T20:44:24.493" v="16"/>
        <pc:sldMkLst>
          <pc:docMk/>
          <pc:sldMk cId="0" sldId="271"/>
        </pc:sldMkLst>
      </pc:sldChg>
      <pc:sldChg chg="del">
        <pc:chgData name="Vasu, Manushree" userId="S::mvasu6@gatech.edu::0c9e701b-4219-4db1-bf94-0607d7140215" providerId="AD" clId="Web-{6CA899B1-D34F-8FB7-24E5-944C7E0674DB}" dt="2025-02-02T20:44:27.712" v="18"/>
        <pc:sldMkLst>
          <pc:docMk/>
          <pc:sldMk cId="0" sldId="272"/>
        </pc:sldMkLst>
      </pc:sldChg>
      <pc:sldChg chg="del">
        <pc:chgData name="Vasu, Manushree" userId="S::mvasu6@gatech.edu::0c9e701b-4219-4db1-bf94-0607d7140215" providerId="AD" clId="Web-{6CA899B1-D34F-8FB7-24E5-944C7E0674DB}" dt="2025-02-02T20:44:28.727" v="19"/>
        <pc:sldMkLst>
          <pc:docMk/>
          <pc:sldMk cId="0" sldId="273"/>
        </pc:sldMkLst>
      </pc:sldChg>
      <pc:sldChg chg="addSp delSp modSp del">
        <pc:chgData name="Vasu, Manushree" userId="S::mvasu6@gatech.edu::0c9e701b-4219-4db1-bf94-0607d7140215" providerId="AD" clId="Web-{6CA899B1-D34F-8FB7-24E5-944C7E0674DB}" dt="2025-02-02T20:44:29.352" v="20"/>
        <pc:sldMkLst>
          <pc:docMk/>
          <pc:sldMk cId="0" sldId="274"/>
        </pc:sldMkLst>
        <pc:spChg chg="add del mod">
          <ac:chgData name="Vasu, Manushree" userId="S::mvasu6@gatech.edu::0c9e701b-4219-4db1-bf94-0607d7140215" providerId="AD" clId="Web-{6CA899B1-D34F-8FB7-24E5-944C7E0674DB}" dt="2025-02-02T17:40:40.696" v="3"/>
          <ac:spMkLst>
            <pc:docMk/>
            <pc:sldMk cId="0" sldId="274"/>
            <ac:spMk id="2" creationId="{C740F271-999A-19D5-97EF-87884F6432D0}"/>
          </ac:spMkLst>
        </pc:spChg>
      </pc:sldChg>
      <pc:sldChg chg="del">
        <pc:chgData name="Vasu, Manushree" userId="S::mvasu6@gatech.edu::0c9e701b-4219-4db1-bf94-0607d7140215" providerId="AD" clId="Web-{6CA899B1-D34F-8FB7-24E5-944C7E0674DB}" dt="2025-02-02T20:48:07.944" v="101"/>
        <pc:sldMkLst>
          <pc:docMk/>
          <pc:sldMk cId="0" sldId="275"/>
        </pc:sldMkLst>
      </pc:sldChg>
      <pc:sldChg chg="modSp add">
        <pc:chgData name="Vasu, Manushree" userId="S::mvasu6@gatech.edu::0c9e701b-4219-4db1-bf94-0607d7140215" providerId="AD" clId="Web-{6CA899B1-D34F-8FB7-24E5-944C7E0674DB}" dt="2025-02-02T20:44:36.509" v="23" actId="20577"/>
        <pc:sldMkLst>
          <pc:docMk/>
          <pc:sldMk cId="2720206338" sldId="276"/>
        </pc:sldMkLst>
        <pc:spChg chg="mod">
          <ac:chgData name="Vasu, Manushree" userId="S::mvasu6@gatech.edu::0c9e701b-4219-4db1-bf94-0607d7140215" providerId="AD" clId="Web-{6CA899B1-D34F-8FB7-24E5-944C7E0674DB}" dt="2025-02-02T20:44:36.509" v="23" actId="20577"/>
          <ac:spMkLst>
            <pc:docMk/>
            <pc:sldMk cId="2720206338" sldId="276"/>
            <ac:spMk id="154" creationId="{00000000-0000-0000-0000-000000000000}"/>
          </ac:spMkLst>
        </pc:spChg>
      </pc:sldChg>
      <pc:sldChg chg="modSp add">
        <pc:chgData name="Vasu, Manushree" userId="S::mvasu6@gatech.edu::0c9e701b-4219-4db1-bf94-0607d7140215" providerId="AD" clId="Web-{6CA899B1-D34F-8FB7-24E5-944C7E0674DB}" dt="2025-02-02T20:48:31.633" v="105" actId="20577"/>
        <pc:sldMkLst>
          <pc:docMk/>
          <pc:sldMk cId="3097102826" sldId="277"/>
        </pc:sldMkLst>
        <pc:spChg chg="mod">
          <ac:chgData name="Vasu, Manushree" userId="S::mvasu6@gatech.edu::0c9e701b-4219-4db1-bf94-0607d7140215" providerId="AD" clId="Web-{6CA899B1-D34F-8FB7-24E5-944C7E0674DB}" dt="2025-02-02T20:48:31.633" v="105" actId="20577"/>
          <ac:spMkLst>
            <pc:docMk/>
            <pc:sldMk cId="3097102826" sldId="277"/>
            <ac:spMk id="156" creationId="{00000000-0000-0000-0000-000000000000}"/>
          </ac:spMkLst>
        </pc:spChg>
        <pc:spChg chg="mod">
          <ac:chgData name="Vasu, Manushree" userId="S::mvasu6@gatech.edu::0c9e701b-4219-4db1-bf94-0607d7140215" providerId="AD" clId="Web-{6CA899B1-D34F-8FB7-24E5-944C7E0674DB}" dt="2025-02-02T20:47:54.006" v="100" actId="20577"/>
          <ac:spMkLst>
            <pc:docMk/>
            <pc:sldMk cId="3097102826" sldId="277"/>
            <ac:spMk id="157" creationId="{00000000-0000-0000-0000-000000000000}"/>
          </ac:spMkLst>
        </pc:spChg>
      </pc:sldChg>
      <pc:sldChg chg="modSp add replId">
        <pc:chgData name="Vasu, Manushree" userId="S::mvasu6@gatech.edu::0c9e701b-4219-4db1-bf94-0607d7140215" providerId="AD" clId="Web-{6CA899B1-D34F-8FB7-24E5-944C7E0674DB}" dt="2025-02-02T20:48:34.524" v="107" actId="20577"/>
        <pc:sldMkLst>
          <pc:docMk/>
          <pc:sldMk cId="1076493821" sldId="278"/>
        </pc:sldMkLst>
        <pc:spChg chg="mod">
          <ac:chgData name="Vasu, Manushree" userId="S::mvasu6@gatech.edu::0c9e701b-4219-4db1-bf94-0607d7140215" providerId="AD" clId="Web-{6CA899B1-D34F-8FB7-24E5-944C7E0674DB}" dt="2025-02-02T20:48:34.524" v="107" actId="20577"/>
          <ac:spMkLst>
            <pc:docMk/>
            <pc:sldMk cId="1076493821" sldId="278"/>
            <ac:spMk id="156" creationId="{F3C82C45-A645-8936-79AA-78F351D77FC8}"/>
          </ac:spMkLst>
        </pc:spChg>
        <pc:spChg chg="mod">
          <ac:chgData name="Vasu, Manushree" userId="S::mvasu6@gatech.edu::0c9e701b-4219-4db1-bf94-0607d7140215" providerId="AD" clId="Web-{6CA899B1-D34F-8FB7-24E5-944C7E0674DB}" dt="2025-02-02T20:47:42.802" v="96" actId="20577"/>
          <ac:spMkLst>
            <pc:docMk/>
            <pc:sldMk cId="1076493821" sldId="278"/>
            <ac:spMk id="157" creationId="{64A84C9A-EDE0-817D-7196-49F6DCF11CF0}"/>
          </ac:spMkLst>
        </pc:spChg>
      </pc:sldChg>
      <pc:sldChg chg="modSp add replId">
        <pc:chgData name="Vasu, Manushree" userId="S::mvasu6@gatech.edu::0c9e701b-4219-4db1-bf94-0607d7140215" providerId="AD" clId="Web-{6CA899B1-D34F-8FB7-24E5-944C7E0674DB}" dt="2025-02-02T20:48:26.492" v="104" actId="20577"/>
        <pc:sldMkLst>
          <pc:docMk/>
          <pc:sldMk cId="2901235669" sldId="279"/>
        </pc:sldMkLst>
        <pc:spChg chg="mod">
          <ac:chgData name="Vasu, Manushree" userId="S::mvasu6@gatech.edu::0c9e701b-4219-4db1-bf94-0607d7140215" providerId="AD" clId="Web-{6CA899B1-D34F-8FB7-24E5-944C7E0674DB}" dt="2025-02-02T20:48:26.492" v="104" actId="20577"/>
          <ac:spMkLst>
            <pc:docMk/>
            <pc:sldMk cId="2901235669" sldId="279"/>
            <ac:spMk id="156" creationId="{91B4DBF9-5536-8C69-3CDD-7D59F15DE9EB}"/>
          </ac:spMkLst>
        </pc:spChg>
        <pc:spChg chg="mod">
          <ac:chgData name="Vasu, Manushree" userId="S::mvasu6@gatech.edu::0c9e701b-4219-4db1-bf94-0607d7140215" providerId="AD" clId="Web-{6CA899B1-D34F-8FB7-24E5-944C7E0674DB}" dt="2025-02-02T20:47:37.520" v="93" actId="20577"/>
          <ac:spMkLst>
            <pc:docMk/>
            <pc:sldMk cId="2901235669" sldId="279"/>
            <ac:spMk id="157" creationId="{EA01F9F5-83EC-34DF-5D42-FF6710CC2C22}"/>
          </ac:spMkLst>
        </pc:spChg>
      </pc:sldChg>
      <pc:sldChg chg="modSp add replId">
        <pc:chgData name="Vasu, Manushree" userId="S::mvasu6@gatech.edu::0c9e701b-4219-4db1-bf94-0607d7140215" providerId="AD" clId="Web-{6CA899B1-D34F-8FB7-24E5-944C7E0674DB}" dt="2025-02-02T20:48:23.461" v="103" actId="20577"/>
        <pc:sldMkLst>
          <pc:docMk/>
          <pc:sldMk cId="1551196060" sldId="280"/>
        </pc:sldMkLst>
        <pc:spChg chg="mod">
          <ac:chgData name="Vasu, Manushree" userId="S::mvasu6@gatech.edu::0c9e701b-4219-4db1-bf94-0607d7140215" providerId="AD" clId="Web-{6CA899B1-D34F-8FB7-24E5-944C7E0674DB}" dt="2025-02-02T20:48:23.461" v="103" actId="20577"/>
          <ac:spMkLst>
            <pc:docMk/>
            <pc:sldMk cId="1551196060" sldId="280"/>
            <ac:spMk id="156" creationId="{4BBF6CB2-FD94-055B-21E8-AFED5B7B83BF}"/>
          </ac:spMkLst>
        </pc:spChg>
        <pc:spChg chg="mod">
          <ac:chgData name="Vasu, Manushree" userId="S::mvasu6@gatech.edu::0c9e701b-4219-4db1-bf94-0607d7140215" providerId="AD" clId="Web-{6CA899B1-D34F-8FB7-24E5-944C7E0674DB}" dt="2025-02-02T20:47:24.379" v="88" actId="20577"/>
          <ac:spMkLst>
            <pc:docMk/>
            <pc:sldMk cId="1551196060" sldId="280"/>
            <ac:spMk id="157" creationId="{56F249D7-FEE7-E3B1-5557-FBF3C058A51B}"/>
          </ac:spMkLst>
        </pc:spChg>
      </pc:sldChg>
      <pc:sldChg chg="modSp add replId">
        <pc:chgData name="Vasu, Manushree" userId="S::mvasu6@gatech.edu::0c9e701b-4219-4db1-bf94-0607d7140215" providerId="AD" clId="Web-{6CA899B1-D34F-8FB7-24E5-944C7E0674DB}" dt="2025-02-02T20:54:18.889" v="139" actId="20577"/>
        <pc:sldMkLst>
          <pc:docMk/>
          <pc:sldMk cId="3938001536" sldId="281"/>
        </pc:sldMkLst>
        <pc:spChg chg="mod">
          <ac:chgData name="Vasu, Manushree" userId="S::mvasu6@gatech.edu::0c9e701b-4219-4db1-bf94-0607d7140215" providerId="AD" clId="Web-{6CA899B1-D34F-8FB7-24E5-944C7E0674DB}" dt="2025-02-02T20:54:18.889" v="139" actId="20577"/>
          <ac:spMkLst>
            <pc:docMk/>
            <pc:sldMk cId="3938001536" sldId="281"/>
            <ac:spMk id="154" creationId="{596EEC97-831B-A98E-5047-A8B4F356FE16}"/>
          </ac:spMkLst>
        </pc:spChg>
        <pc:spChg chg="mod">
          <ac:chgData name="Vasu, Manushree" userId="S::mvasu6@gatech.edu::0c9e701b-4219-4db1-bf94-0607d7140215" providerId="AD" clId="Web-{6CA899B1-D34F-8FB7-24E5-944C7E0674DB}" dt="2025-02-02T20:49:42.606" v="130" actId="20577"/>
          <ac:spMkLst>
            <pc:docMk/>
            <pc:sldMk cId="3938001536" sldId="281"/>
            <ac:spMk id="155" creationId="{94468910-5224-6B66-6CF8-62E17601FB0E}"/>
          </ac:spMkLst>
        </pc:spChg>
      </pc:sldChg>
      <pc:sldMasterChg chg="addSldLayout">
        <pc:chgData name="Vasu, Manushree" userId="S::mvasu6@gatech.edu::0c9e701b-4219-4db1-bf94-0607d7140215" providerId="AD" clId="Web-{6CA899B1-D34F-8FB7-24E5-944C7E0674DB}" dt="2025-02-02T17:40:57.337" v="4"/>
        <pc:sldMasterMkLst>
          <pc:docMk/>
          <pc:sldMasterMk cId="0" sldId="2147483648"/>
        </pc:sldMasterMkLst>
        <pc:sldLayoutChg chg="add">
          <pc:chgData name="Vasu, Manushree" userId="S::mvasu6@gatech.edu::0c9e701b-4219-4db1-bf94-0607d7140215" providerId="AD" clId="Web-{6CA899B1-D34F-8FB7-24E5-944C7E0674DB}" dt="2025-02-02T17:40:57.337" v="4"/>
          <pc:sldLayoutMkLst>
            <pc:docMk/>
            <pc:sldMasterMk cId="0" sldId="2147483648"/>
            <pc:sldLayoutMk cId="99601729"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1143000" y="685800"/>
            <a:ext cx="4572000" cy="3429000"/>
          </a:xfrm>
          <a:prstGeom prst="rect">
            <a:avLst/>
          </a:prstGeom>
        </p:spPr>
        <p:txBody>
          <a:bodyPr/>
          <a:lstStyle/>
          <a:p>
            <a:endParaRPr/>
          </a:p>
        </p:txBody>
      </p:sp>
      <p:sp>
        <p:nvSpPr>
          <p:cNvPr id="203" name="Shape 2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708" y="744573"/>
            <a:ext cx="8520601" cy="2052603"/>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8" y="1106125"/>
            <a:ext cx="8520603"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311708" y="744573"/>
            <a:ext cx="8520601" cy="2052603"/>
          </a:xfrm>
          <a:prstGeom prst="rect">
            <a:avLst/>
          </a:prstGeom>
        </p:spPr>
        <p:txBody>
          <a:bodyPr anchor="b"/>
          <a:lstStyle>
            <a:lvl1pPr algn="ctr">
              <a:defRPr sz="5200"/>
            </a:lvl1pPr>
          </a:lstStyle>
          <a:p>
            <a:r>
              <a:t>Title Text</a:t>
            </a:r>
          </a:p>
        </p:txBody>
      </p:sp>
      <p:sp>
        <p:nvSpPr>
          <p:cNvPr id="108" name="Body Level One…"/>
          <p:cNvSpPr txBox="1">
            <a:spLocks noGrp="1"/>
          </p:cNvSpPr>
          <p:nvPr>
            <p:ph type="body" sz="quarter" idx="1"/>
          </p:nvPr>
        </p:nvSpPr>
        <p:spPr>
          <a:xfrm>
            <a:off x="311698" y="2834125"/>
            <a:ext cx="8520603" cy="792602"/>
          </a:xfrm>
          <a:prstGeom prst="rect">
            <a:avLst/>
          </a:prstGeom>
        </p:spPr>
        <p:txBody>
          <a:bodyPr/>
          <a:lstStyle>
            <a:lvl1pPr marL="228600" indent="-114300" algn="ctr">
              <a:lnSpc>
                <a:spcPct val="100000"/>
              </a:lnSpc>
              <a:buClrTx/>
              <a:buSzTx/>
              <a:buFontTx/>
              <a:buNone/>
              <a:defRPr sz="2800"/>
            </a:lvl1pPr>
            <a:lvl2pPr marL="228600" indent="114300" algn="ctr">
              <a:lnSpc>
                <a:spcPct val="100000"/>
              </a:lnSpc>
              <a:buClrTx/>
              <a:buSzTx/>
              <a:buFontTx/>
              <a:buNone/>
              <a:defRPr sz="2800"/>
            </a:lvl2pPr>
            <a:lvl3pPr marL="228600" indent="114300" algn="ctr">
              <a:lnSpc>
                <a:spcPct val="100000"/>
              </a:lnSpc>
              <a:buClrTx/>
              <a:buSzTx/>
              <a:buFontTx/>
              <a:buNone/>
              <a:defRPr sz="2800"/>
            </a:lvl3pPr>
            <a:lvl4pPr marL="228600" indent="114300" algn="ctr">
              <a:lnSpc>
                <a:spcPct val="100000"/>
              </a:lnSpc>
              <a:buClrTx/>
              <a:buSzTx/>
              <a:buFontTx/>
              <a:buNone/>
              <a:defRPr sz="2800"/>
            </a:lvl4pPr>
            <a:lvl5pPr marL="228600" indent="1143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116" name="Title Text"/>
          <p:cNvSpPr txBox="1">
            <a:spLocks noGrp="1"/>
          </p:cNvSpPr>
          <p:nvPr>
            <p:ph type="title"/>
          </p:nvPr>
        </p:nvSpPr>
        <p:spPr>
          <a:prstGeom prst="rect">
            <a:avLst/>
          </a:prstGeom>
        </p:spPr>
        <p:txBody>
          <a:bodyPr/>
          <a:lstStyle/>
          <a:p>
            <a:r>
              <a:t>Title Text</a:t>
            </a:r>
          </a:p>
        </p:txBody>
      </p:sp>
      <p:sp>
        <p:nvSpPr>
          <p:cNvPr id="117"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118" name="Google Shape;61;p15"/>
          <p:cNvSpPr txBox="1">
            <a:spLocks noGrp="1"/>
          </p:cNvSpPr>
          <p:nvPr>
            <p:ph type="body" sz="half" idx="21"/>
          </p:nvPr>
        </p:nvSpPr>
        <p:spPr>
          <a:xfrm>
            <a:off x="4832398" y="1152475"/>
            <a:ext cx="3999903" cy="3416400"/>
          </a:xfrm>
          <a:prstGeom prst="rect">
            <a:avLst/>
          </a:prstGeom>
        </p:spPr>
        <p:txBody>
          <a:bodyPr/>
          <a:lstStyle/>
          <a:p>
            <a:endParaRPr/>
          </a:p>
        </p:txBody>
      </p:sp>
      <p:sp>
        <p:nvSpPr>
          <p:cNvPr id="11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311698" y="2150848"/>
            <a:ext cx="8520603" cy="841802"/>
          </a:xfrm>
          <a:prstGeom prst="rect">
            <a:avLst/>
          </a:prstGeom>
        </p:spPr>
        <p:txBody>
          <a:bodyPr anchor="ctr"/>
          <a:lstStyle>
            <a:lvl1pPr algn="ctr">
              <a:defRPr sz="3600"/>
            </a:lvl1pPr>
          </a:lstStyle>
          <a:p>
            <a:r>
              <a:t>Title Text</a:t>
            </a:r>
          </a:p>
        </p:txBody>
      </p:sp>
      <p:sp>
        <p:nvSpPr>
          <p:cNvPr id="13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43" name="Title Text"/>
          <p:cNvSpPr txBox="1">
            <a:spLocks noGrp="1"/>
          </p:cNvSpPr>
          <p:nvPr>
            <p:ph type="title"/>
          </p:nvPr>
        </p:nvSpPr>
        <p:spPr>
          <a:prstGeom prst="rect">
            <a:avLst/>
          </a:prstGeom>
        </p:spPr>
        <p:txBody>
          <a:bodyPr/>
          <a:lstStyle/>
          <a:p>
            <a:r>
              <a:t>Title Text</a:t>
            </a:r>
          </a:p>
        </p:txBody>
      </p:sp>
      <p:sp>
        <p:nvSpPr>
          <p:cNvPr id="144"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152"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90250" y="450148"/>
            <a:ext cx="6367801" cy="4090803"/>
          </a:xfrm>
          <a:prstGeom prst="rect">
            <a:avLst/>
          </a:prstGeom>
        </p:spPr>
        <p:txBody>
          <a:bodyPr anchor="ctr"/>
          <a:lstStyle>
            <a:lvl1pPr>
              <a:defRPr sz="4800"/>
            </a:lvl1pPr>
          </a:lstStyle>
          <a:p>
            <a:r>
              <a:t>Title Text</a:t>
            </a:r>
          </a:p>
        </p:txBody>
      </p:sp>
      <p:sp>
        <p:nvSpPr>
          <p:cNvPr id="161"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68" name="Google Shape;81;p21"/>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endParaRPr/>
          </a:p>
        </p:txBody>
      </p:sp>
      <p:sp>
        <p:nvSpPr>
          <p:cNvPr id="169"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170"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71" name="Google Shape;84;p21"/>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72"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8" y="2150848"/>
            <a:ext cx="8520603" cy="841802"/>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79"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87" name="xx%"/>
          <p:cNvSpPr txBox="1">
            <a:spLocks noGrp="1"/>
          </p:cNvSpPr>
          <p:nvPr>
            <p:ph type="title" hasCustomPrompt="1"/>
          </p:nvPr>
        </p:nvSpPr>
        <p:spPr>
          <a:xfrm>
            <a:off x="311698" y="1106125"/>
            <a:ext cx="8520603" cy="1963500"/>
          </a:xfrm>
          <a:prstGeom prst="rect">
            <a:avLst/>
          </a:prstGeom>
        </p:spPr>
        <p:txBody>
          <a:bodyPr anchor="b"/>
          <a:lstStyle>
            <a:lvl1pPr algn="ctr">
              <a:defRPr sz="12000"/>
            </a:lvl1pPr>
          </a:lstStyle>
          <a:p>
            <a:r>
              <a:t>xx%</a:t>
            </a:r>
          </a:p>
        </p:txBody>
      </p:sp>
      <p:sp>
        <p:nvSpPr>
          <p:cNvPr id="188" name="Body Level One…"/>
          <p:cNvSpPr txBox="1">
            <a:spLocks noGrp="1"/>
          </p:cNvSpPr>
          <p:nvPr>
            <p:ph type="body" sz="half" idx="1"/>
          </p:nvPr>
        </p:nvSpPr>
        <p:spPr>
          <a:xfrm>
            <a:off x="311698" y="3152225"/>
            <a:ext cx="8520603"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96" name="Slide Number"/>
          <p:cNvSpPr txBox="1">
            <a:spLocks noGrp="1"/>
          </p:cNvSpPr>
          <p:nvPr>
            <p:ph type="sldNum" sz="quarter" idx="2"/>
          </p:nvPr>
        </p:nvSpPr>
        <p:spPr>
          <a:prstGeom prst="rect">
            <a:avLst/>
          </a:prstGeom>
        </p:spPr>
        <p:txBody>
          <a:bodyPr>
            <a:spAutoFit/>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en-US" sz="1400" b="0" strike="noStrike" spc="-1">
              <a:solidFill>
                <a:srgbClr val="000000"/>
              </a:solidFill>
              <a:latin typeface="Arial"/>
            </a:endParaRPr>
          </a:p>
        </p:txBody>
      </p:sp>
      <p:sp>
        <p:nvSpPr>
          <p:cNvPr id="8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en-US" sz="1400" b="0" strike="noStrike" spc="-1">
              <a:solidFill>
                <a:srgbClr val="000000"/>
              </a:solidFill>
              <a:latin typeface="Arial"/>
            </a:endParaRPr>
          </a:p>
        </p:txBody>
      </p:sp>
      <p:sp>
        <p:nvSpPr>
          <p:cNvPr id="4" name="PlaceHolder 3"/>
          <p:cNvSpPr>
            <a:spLocks noGrp="1"/>
          </p:cNvSpPr>
          <p:nvPr>
            <p:ph type="sldNum" idx="3"/>
          </p:nvPr>
        </p:nvSpPr>
        <p:spPr/>
        <p:txBody>
          <a:bodyPr/>
          <a:lstStyle/>
          <a:p>
            <a:fld id="{4E7942FF-4F9E-49AD-8FAC-612732672302}" type="slidenum">
              <a:t>‹#›</a:t>
            </a:fld>
            <a:endParaRPr/>
          </a:p>
        </p:txBody>
      </p:sp>
    </p:spTree>
    <p:extLst>
      <p:ext uri="{BB962C8B-B14F-4D97-AF65-F5344CB8AC3E}">
        <p14:creationId xmlns:p14="http://schemas.microsoft.com/office/powerpoint/2010/main" val="99601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8" y="1152475"/>
            <a:ext cx="3999903"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8" y="1152475"/>
            <a:ext cx="3999903" cy="3416400"/>
          </a:xfrm>
          <a:prstGeom prst="rect">
            <a:avLst/>
          </a:prstGeom>
        </p:spPr>
        <p:txBody>
          <a:bodyPr/>
          <a:lstStyle/>
          <a:p>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8" y="555600"/>
            <a:ext cx="2808003"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8" y="1389598"/>
            <a:ext cx="2808003" cy="3179403"/>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8"/>
            <a:ext cx="6367801" cy="4090803"/>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6"/>
            <a:ext cx="4572000" cy="5143503"/>
          </a:xfrm>
          <a:prstGeom prst="rect">
            <a:avLst/>
          </a:prstGeom>
          <a:solidFill>
            <a:srgbClr val="EEEEEE"/>
          </a:solidFill>
          <a:ln w="12700">
            <a:miter lim="400000"/>
          </a:ln>
        </p:spPr>
        <p:txBody>
          <a:bodyPr lIns="0" tIns="0" rIns="0" bIns="0" anchor="ctr"/>
          <a:lstStyle/>
          <a:p>
            <a:pPr>
              <a:defRPr>
                <a:latin typeface="+mn-lt"/>
                <a:ea typeface="+mn-ea"/>
                <a:cs typeface="+mn-cs"/>
                <a:sym typeface="Arial"/>
              </a:defRPr>
            </a:pPr>
            <a:endParaRPr/>
          </a:p>
        </p:txBody>
      </p:sp>
      <p:sp>
        <p:nvSpPr>
          <p:cNvPr id="73" name="Title Text"/>
          <p:cNvSpPr txBox="1">
            <a:spLocks noGrp="1"/>
          </p:cNvSpPr>
          <p:nvPr>
            <p:ph type="title"/>
          </p:nvPr>
        </p:nvSpPr>
        <p:spPr>
          <a:xfrm>
            <a:off x="265500" y="1233175"/>
            <a:ext cx="4045200" cy="1482302"/>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228600" indent="-114300" algn="ctr">
              <a:lnSpc>
                <a:spcPct val="100000"/>
              </a:lnSpc>
              <a:buClrTx/>
              <a:buSzTx/>
              <a:buFontTx/>
              <a:buNone/>
              <a:defRPr sz="2100"/>
            </a:lvl1pPr>
            <a:lvl2pPr marL="228600" indent="114300" algn="ctr">
              <a:lnSpc>
                <a:spcPct val="100000"/>
              </a:lnSpc>
              <a:buClrTx/>
              <a:buSzTx/>
              <a:buFontTx/>
              <a:buNone/>
              <a:defRPr sz="2100"/>
            </a:lvl2pPr>
            <a:lvl3pPr marL="228600" indent="114300" algn="ctr">
              <a:lnSpc>
                <a:spcPct val="100000"/>
              </a:lnSpc>
              <a:buClrTx/>
              <a:buSzTx/>
              <a:buFontTx/>
              <a:buNone/>
              <a:defRPr sz="2100"/>
            </a:lvl3pPr>
            <a:lvl4pPr marL="228600" indent="114300" algn="ctr">
              <a:lnSpc>
                <a:spcPct val="100000"/>
              </a:lnSpc>
              <a:buClrTx/>
              <a:buSzTx/>
              <a:buFontTx/>
              <a:buNone/>
              <a:defRPr sz="2100"/>
            </a:lvl4pPr>
            <a:lvl5pPr marL="228600" indent="1143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8" y="4230575"/>
            <a:ext cx="5998804" cy="605102"/>
          </a:xfrm>
          <a:prstGeom prst="rect">
            <a:avLst/>
          </a:prstGeom>
        </p:spPr>
        <p:txBody>
          <a:bodyPr anchor="ctr"/>
          <a:lstStyle>
            <a:lvl1pPr marL="0" indent="2286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8" y="445025"/>
            <a:ext cx="8520603" cy="5727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Title Text</a:t>
            </a:r>
          </a:p>
        </p:txBody>
      </p:sp>
      <p:sp>
        <p:nvSpPr>
          <p:cNvPr id="3" name="Body Level One…"/>
          <p:cNvSpPr txBox="1">
            <a:spLocks noGrp="1"/>
          </p:cNvSpPr>
          <p:nvPr>
            <p:ph type="body" idx="1"/>
          </p:nvPr>
        </p:nvSpPr>
        <p:spPr>
          <a:xfrm>
            <a:off x="311698" y="1152475"/>
            <a:ext cx="8520603"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8" y="4700820"/>
            <a:ext cx="336812" cy="318394"/>
          </a:xfrm>
          <a:prstGeom prst="rect">
            <a:avLst/>
          </a:prstGeom>
          <a:ln w="12700">
            <a:miter lim="400000"/>
          </a:ln>
        </p:spPr>
        <p:txBody>
          <a:bodyPr wrap="none" lIns="91423" tIns="91423" rIns="91423" bIns="91423" anchor="ctr">
            <a:normAutofit/>
          </a:bodyPr>
          <a:lstStyle>
            <a:lvl1pPr algn="r">
              <a:defRPr sz="1000">
                <a:solidFill>
                  <a:srgbClr val="585858"/>
                </a:solid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Google Shape;99;p25"/>
          <p:cNvSpPr txBox="1">
            <a:spLocks noGrp="1"/>
          </p:cNvSpPr>
          <p:nvPr>
            <p:ph type="title"/>
          </p:nvPr>
        </p:nvSpPr>
        <p:spPr>
          <a:xfrm>
            <a:off x="311707" y="230475"/>
            <a:ext cx="8520602" cy="2052598"/>
          </a:xfrm>
          <a:prstGeom prst="rect">
            <a:avLst/>
          </a:prstGeom>
        </p:spPr>
        <p:txBody>
          <a:bodyPr/>
          <a:lstStyle/>
          <a:p>
            <a:r>
              <a:rPr dirty="0"/>
              <a:t>CS </a:t>
            </a:r>
            <a:r>
              <a:rPr lang="en-GB" dirty="0"/>
              <a:t>4476</a:t>
            </a:r>
            <a:r>
              <a:rPr dirty="0"/>
              <a:t> Project 2</a:t>
            </a:r>
          </a:p>
        </p:txBody>
      </p:sp>
      <p:sp>
        <p:nvSpPr>
          <p:cNvPr id="206" name="Google Shape;100;p25"/>
          <p:cNvSpPr txBox="1">
            <a:spLocks noGrp="1"/>
          </p:cNvSpPr>
          <p:nvPr>
            <p:ph type="body" sz="half" idx="1"/>
          </p:nvPr>
        </p:nvSpPr>
        <p:spPr>
          <a:xfrm>
            <a:off x="311699" y="2320025"/>
            <a:ext cx="8520602" cy="1797302"/>
          </a:xfrm>
          <a:prstGeom prst="rect">
            <a:avLst/>
          </a:prstGeom>
        </p:spPr>
        <p:txBody>
          <a:bodyPr/>
          <a:lstStyle/>
          <a:p>
            <a:pPr marL="0" indent="0">
              <a:lnSpc>
                <a:spcPct val="90000"/>
              </a:lnSpc>
            </a:pPr>
            <a:r>
              <a:rPr lang="en-US" dirty="0"/>
              <a:t>Arjun </a:t>
            </a:r>
            <a:r>
              <a:rPr lang="en-US" dirty="0" err="1"/>
              <a:t>Janakiraman</a:t>
            </a:r>
            <a:endParaRPr dirty="0"/>
          </a:p>
          <a:p>
            <a:pPr marL="0" indent="0">
              <a:lnSpc>
                <a:spcPct val="90000"/>
              </a:lnSpc>
            </a:pPr>
            <a:r>
              <a:rPr lang="en-US" dirty="0"/>
              <a:t>ajanakiraman7@gatech.edu</a:t>
            </a:r>
            <a:endParaRPr dirty="0"/>
          </a:p>
          <a:p>
            <a:pPr marL="0" indent="0">
              <a:lnSpc>
                <a:spcPct val="90000"/>
              </a:lnSpc>
            </a:pPr>
            <a:r>
              <a:rPr lang="en-US" dirty="0"/>
              <a:t>ajanakiraman7</a:t>
            </a:r>
            <a:endParaRPr dirty="0"/>
          </a:p>
          <a:p>
            <a:pPr marL="0" indent="0">
              <a:lnSpc>
                <a:spcPct val="90000"/>
              </a:lnSpc>
            </a:pPr>
            <a:r>
              <a:rPr lang="en-US" dirty="0"/>
              <a:t>903856569</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159;p34"/>
          <p:cNvSpPr txBox="1">
            <a:spLocks noGrp="1"/>
          </p:cNvSpPr>
          <p:nvPr>
            <p:ph type="title"/>
          </p:nvPr>
        </p:nvSpPr>
        <p:spPr>
          <a:xfrm>
            <a:off x="311699" y="445025"/>
            <a:ext cx="8520602" cy="572702"/>
          </a:xfrm>
          <a:prstGeom prst="rect">
            <a:avLst/>
          </a:prstGeom>
        </p:spPr>
        <p:txBody>
          <a:bodyPr/>
          <a:lstStyle>
            <a:lvl1pPr defTabSz="877822">
              <a:defRPr sz="2300"/>
            </a:lvl1pPr>
          </a:lstStyle>
          <a:p>
            <a:r>
              <a:t>Part 3: Feature matching</a:t>
            </a:r>
          </a:p>
        </p:txBody>
      </p:sp>
      <p:sp>
        <p:nvSpPr>
          <p:cNvPr id="239" name="Google Shape;160;p34"/>
          <p:cNvSpPr txBox="1">
            <a:spLocks noGrp="1"/>
          </p:cNvSpPr>
          <p:nvPr>
            <p:ph type="body" sz="half" idx="1"/>
          </p:nvPr>
        </p:nvSpPr>
        <p:spPr>
          <a:xfrm>
            <a:off x="311699" y="1893139"/>
            <a:ext cx="3999902" cy="3416400"/>
          </a:xfrm>
          <a:prstGeom prst="rect">
            <a:avLst/>
          </a:prstGeom>
        </p:spPr>
        <p:txBody>
          <a:bodyPr/>
          <a:lstStyle/>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a:t>
            </a:r>
            <a:r>
              <a:rPr lang="en-US" dirty="0"/>
              <a:t>9</a:t>
            </a:r>
          </a:p>
          <a:p>
            <a:pPr marL="0" indent="0">
              <a:buSzTx/>
              <a:buNone/>
            </a:pPr>
            <a:r>
              <a:rPr dirty="0"/>
              <a:t>Accuracy: </a:t>
            </a:r>
            <a:r>
              <a:rPr lang="en-US" dirty="0"/>
              <a:t>0.01</a:t>
            </a:r>
            <a:endParaRPr dirty="0"/>
          </a:p>
        </p:txBody>
      </p:sp>
      <p:sp>
        <p:nvSpPr>
          <p:cNvPr id="240" name="Google Shape;161;p34"/>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pPr marL="0" indent="0">
              <a:buSzTx/>
              <a:buNone/>
              <a:defRPr sz="1400"/>
            </a:pPr>
            <a:r>
              <a:rPr lang="en-US" dirty="0"/>
              <a:t> </a:t>
            </a:r>
            <a:r>
              <a:rPr lang="en-US" dirty="0" err="1"/>
              <a:t>Args</a:t>
            </a:r>
            <a:r>
              <a:rPr lang="en-US" dirty="0"/>
              <a:t>: features1 (</a:t>
            </a:r>
            <a:r>
              <a:rPr lang="en-US" dirty="0" err="1"/>
              <a:t>MxD</a:t>
            </a:r>
            <a:r>
              <a:rPr lang="en-US" dirty="0"/>
              <a:t>) and feature2 (</a:t>
            </a:r>
            <a:r>
              <a:rPr lang="en-US" dirty="0" err="1"/>
              <a:t>Nx</a:t>
            </a:r>
            <a:r>
              <a:rPr lang="en-US" dirty="0"/>
              <a:t>) which are both lists of feature vectors for regions of interests in two images.</a:t>
            </a:r>
          </a:p>
          <a:p>
            <a:pPr marL="0" indent="0">
              <a:buSzTx/>
              <a:buNone/>
              <a:defRPr sz="1400"/>
            </a:pPr>
            <a:r>
              <a:rPr lang="en-US" dirty="0"/>
              <a:t>Create 2d np array </a:t>
            </a:r>
            <a:r>
              <a:rPr lang="en-US" dirty="0" err="1"/>
              <a:t>dists</a:t>
            </a:r>
            <a:r>
              <a:rPr lang="en-US" dirty="0"/>
              <a:t>, where </a:t>
            </a:r>
            <a:r>
              <a:rPr lang="en-US" dirty="0" err="1"/>
              <a:t>dists</a:t>
            </a:r>
            <a:r>
              <a:rPr lang="en-US" dirty="0"/>
              <a:t>[</a:t>
            </a:r>
            <a:r>
              <a:rPr lang="en-US" dirty="0" err="1"/>
              <a:t>i,j</a:t>
            </a:r>
            <a:r>
              <a:rPr lang="en-US" dirty="0"/>
              <a:t>] = Euclidean distance between the </a:t>
            </a:r>
            <a:r>
              <a:rPr lang="en-US" dirty="0" err="1"/>
              <a:t>ith</a:t>
            </a:r>
            <a:r>
              <a:rPr lang="en-US" dirty="0"/>
              <a:t> feature in feature1 and the </a:t>
            </a:r>
            <a:r>
              <a:rPr lang="en-US" dirty="0" err="1"/>
              <a:t>jth</a:t>
            </a:r>
            <a:r>
              <a:rPr lang="en-US" dirty="0"/>
              <a:t> feature in feature2</a:t>
            </a:r>
          </a:p>
          <a:p>
            <a:pPr marL="0" indent="0">
              <a:buSzTx/>
              <a:buNone/>
              <a:defRPr sz="1400"/>
            </a:pPr>
            <a:r>
              <a:rPr lang="en-US" dirty="0"/>
              <a:t>Leveraging </a:t>
            </a:r>
            <a:r>
              <a:rPr lang="en-US" dirty="0" err="1"/>
              <a:t>dists</a:t>
            </a:r>
            <a:r>
              <a:rPr lang="en-US" dirty="0"/>
              <a:t> array, for each feature in feature1, I found the two features the least distance away from it in feature2. If the ratio between the smallest distance and the second smallest distance was less than a threshold (.8), I considered it a match between the current feature in feature1 and its closest feature in feature2. (leveraged </a:t>
            </a:r>
            <a:r>
              <a:rPr lang="en-US" dirty="0" err="1"/>
              <a:t>argsort</a:t>
            </a:r>
            <a:r>
              <a:rPr lang="en-US" dirty="0"/>
              <a:t> for </a:t>
            </a:r>
            <a:r>
              <a:rPr lang="en-US" dirty="0" err="1"/>
              <a:t>dists</a:t>
            </a:r>
            <a:r>
              <a:rPr lang="en-US" dirty="0"/>
              <a:t> to determine 2 closest features cleanly)</a:t>
            </a:r>
          </a:p>
        </p:txBody>
      </p:sp>
      <p:pic>
        <p:nvPicPr>
          <p:cNvPr id="3" name="Picture 2" descr="A screenshot of a computer screen&#10;&#10;Description automatically generated">
            <a:extLst>
              <a:ext uri="{FF2B5EF4-FFF2-40B4-BE49-F238E27FC236}">
                <a16:creationId xmlns:a16="http://schemas.microsoft.com/office/drawing/2014/main" id="{E96E4826-5EF1-26BD-BA7F-44A94F8FE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4151"/>
            <a:ext cx="4762692" cy="2368042"/>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oogle Shape;166;p35"/>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44" name="Google Shape;168;p3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SzTx/>
              <a:buNone/>
              <a:defRPr sz="1400"/>
            </a:pPr>
            <a:endParaRPr lang="en-US" dirty="0"/>
          </a:p>
          <a:p>
            <a:pPr marL="0" indent="0">
              <a:buSzTx/>
              <a:buNone/>
              <a:defRPr sz="1400"/>
            </a:pPr>
            <a:endParaRPr lang="en-US" dirty="0"/>
          </a:p>
          <a:p>
            <a:pPr marL="0" indent="0">
              <a:buSzTx/>
              <a:buNone/>
              <a:defRPr sz="1400"/>
            </a:pPr>
            <a:endParaRPr lang="en-US"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(out of 100): </a:t>
            </a:r>
            <a:r>
              <a:rPr lang="en-US" dirty="0"/>
              <a:t>198</a:t>
            </a:r>
            <a:endParaRPr dirty="0"/>
          </a:p>
          <a:p>
            <a:pPr marL="0" indent="0">
              <a:buSzTx/>
              <a:buNone/>
              <a:defRPr sz="1400"/>
            </a:pPr>
            <a:r>
              <a:rPr dirty="0"/>
              <a:t>Accuracy: </a:t>
            </a:r>
            <a:r>
              <a:rPr lang="en-US" dirty="0"/>
              <a:t>0.919192</a:t>
            </a:r>
            <a:endParaRPr dirty="0"/>
          </a:p>
        </p:txBody>
      </p:sp>
      <p:pic>
        <p:nvPicPr>
          <p:cNvPr id="5" name="Picture 4" descr="A blue and green square with numbers&#10;&#10;Description automatically generated with medium confidence">
            <a:extLst>
              <a:ext uri="{FF2B5EF4-FFF2-40B4-BE49-F238E27FC236}">
                <a16:creationId xmlns:a16="http://schemas.microsoft.com/office/drawing/2014/main" id="{E82DA04A-97D4-65A6-7159-7A17D5D0C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12" y="1030176"/>
            <a:ext cx="3547872" cy="4043159"/>
          </a:xfrm>
          <a:prstGeom prst="rect">
            <a:avLst/>
          </a:prstGeom>
        </p:spPr>
      </p:pic>
      <p:pic>
        <p:nvPicPr>
          <p:cNvPr id="8" name="Picture 7" descr="A group of buildings with green lines&#10;&#10;Description automatically generated">
            <a:extLst>
              <a:ext uri="{FF2B5EF4-FFF2-40B4-BE49-F238E27FC236}">
                <a16:creationId xmlns:a16="http://schemas.microsoft.com/office/drawing/2014/main" id="{AC3DD8AF-E2B2-EFA0-AC97-901400B10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498" y="902804"/>
            <a:ext cx="4393438" cy="2654211"/>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173;p36"/>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47" name="Google Shape;174;p36"/>
          <p:cNvSpPr txBox="1">
            <a:spLocks noGrp="1"/>
          </p:cNvSpPr>
          <p:nvPr>
            <p:ph type="body" sz="half" idx="1"/>
          </p:nvPr>
        </p:nvSpPr>
        <p:spPr>
          <a:xfrm>
            <a:off x="311699" y="1152475"/>
            <a:ext cx="3999902" cy="3416400"/>
          </a:xfrm>
          <a:prstGeom prst="rect">
            <a:avLst/>
          </a:prstGeom>
        </p:spPr>
        <p:txBody>
          <a:bodyPr/>
          <a:lstStyle/>
          <a:p>
            <a:pPr marL="0" indent="0">
              <a:buSzTx/>
              <a:buNone/>
            </a:pPr>
            <a:endParaRPr lang="en-US" dirty="0"/>
          </a:p>
          <a:p>
            <a:pPr marL="0" indent="0">
              <a:buSzTx/>
              <a:buNone/>
            </a:pPr>
            <a:endParaRPr lang="en-US"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endParaRPr dirty="0"/>
          </a:p>
          <a:p>
            <a:pPr marL="0" indent="0">
              <a:buSzTx/>
              <a:buNone/>
            </a:pPr>
            <a:r>
              <a:rPr dirty="0"/>
              <a:t># matches: </a:t>
            </a:r>
            <a:r>
              <a:rPr lang="en-US" dirty="0"/>
              <a:t>177/100</a:t>
            </a:r>
          </a:p>
          <a:p>
            <a:pPr marL="0" indent="0">
              <a:buSzTx/>
              <a:buNone/>
            </a:pPr>
            <a:r>
              <a:rPr dirty="0"/>
              <a:t>Accuracy:</a:t>
            </a:r>
            <a:r>
              <a:rPr lang="en-US" dirty="0"/>
              <a:t>0.937853</a:t>
            </a:r>
            <a:endParaRPr dirty="0"/>
          </a:p>
        </p:txBody>
      </p:sp>
      <p:sp>
        <p:nvSpPr>
          <p:cNvPr id="248" name="Google Shape;175;p36"/>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lang="en-US" dirty="0"/>
          </a:p>
          <a:p>
            <a:pPr marL="0" indent="0">
              <a:buSzTx/>
              <a:buNone/>
              <a:defRPr sz="1400"/>
            </a:pPr>
            <a:endParaRPr lang="en-US" dirty="0"/>
          </a:p>
          <a:p>
            <a:pPr marL="0" indent="0">
              <a:buSzTx/>
              <a:buNone/>
              <a:defRPr sz="1400"/>
            </a:pPr>
            <a:r>
              <a:rPr dirty="0"/>
              <a:t># matches: </a:t>
            </a:r>
            <a:r>
              <a:rPr lang="en-US" dirty="0"/>
              <a:t>5/100</a:t>
            </a:r>
          </a:p>
          <a:p>
            <a:pPr marL="0" indent="0">
              <a:buSzTx/>
              <a:buNone/>
              <a:defRPr sz="1400"/>
            </a:pPr>
            <a:r>
              <a:rPr dirty="0"/>
              <a:t>Accuracy:</a:t>
            </a:r>
            <a:r>
              <a:rPr lang="en-US" dirty="0"/>
              <a:t>0.03</a:t>
            </a:r>
            <a:endParaRPr dirty="0"/>
          </a:p>
        </p:txBody>
      </p:sp>
      <p:pic>
        <p:nvPicPr>
          <p:cNvPr id="3" name="Picture 2" descr="A building with a couple of green lines&#10;&#10;Description automatically generated with medium confidence">
            <a:extLst>
              <a:ext uri="{FF2B5EF4-FFF2-40B4-BE49-F238E27FC236}">
                <a16:creationId xmlns:a16="http://schemas.microsoft.com/office/drawing/2014/main" id="{9F011A98-8793-803D-4895-FFBCCF367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398" y="1750246"/>
            <a:ext cx="4457092" cy="1937332"/>
          </a:xfrm>
          <a:prstGeom prst="rect">
            <a:avLst/>
          </a:prstGeom>
        </p:spPr>
      </p:pic>
      <p:pic>
        <p:nvPicPr>
          <p:cNvPr id="4" name="Picture 3" descr="A green lines on a picture&#10;&#10;Description automatically generated">
            <a:extLst>
              <a:ext uri="{FF2B5EF4-FFF2-40B4-BE49-F238E27FC236}">
                <a16:creationId xmlns:a16="http://schemas.microsoft.com/office/drawing/2014/main" id="{E6684E65-B7EF-E571-F7EF-11B590A88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7953"/>
            <a:ext cx="4724410" cy="1953754"/>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oogle Shape;180;p37"/>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51" name="Google Shape;181;p37"/>
          <p:cNvSpPr txBox="1">
            <a:spLocks noGrp="1"/>
          </p:cNvSpPr>
          <p:nvPr>
            <p:ph type="body" sz="half" idx="1"/>
          </p:nvPr>
        </p:nvSpPr>
        <p:spPr>
          <a:xfrm>
            <a:off x="311699" y="1152475"/>
            <a:ext cx="3999902" cy="3416400"/>
          </a:xfrm>
          <a:prstGeom prst="rect">
            <a:avLst/>
          </a:prstGeom>
        </p:spPr>
        <p:txBody>
          <a:bodyPr>
            <a:normAutofit lnSpcReduction="10000"/>
          </a:bodyPr>
          <a:lstStyle/>
          <a:p>
            <a:pPr marL="342900" indent="-342900">
              <a:buSzTx/>
              <a:buAutoNum type="arabicParenR"/>
            </a:pPr>
            <a:r>
              <a:rPr lang="en-US" dirty="0"/>
              <a:t>Leveraged </a:t>
            </a:r>
            <a:r>
              <a:rPr lang="en-US" dirty="0" err="1"/>
              <a:t>sobel</a:t>
            </a:r>
            <a:r>
              <a:rPr lang="en-US" dirty="0"/>
              <a:t> kernel to get gradient in x &amp; y direction for every pixel in input image</a:t>
            </a:r>
          </a:p>
          <a:p>
            <a:pPr marL="342900" indent="-342900">
              <a:buSzTx/>
              <a:buAutoNum type="arabicParenR"/>
            </a:pPr>
            <a:r>
              <a:rPr lang="en-US" dirty="0"/>
              <a:t>Used gradients from (1) to determine gradient magnitude and angle for each pixel</a:t>
            </a:r>
          </a:p>
          <a:p>
            <a:pPr marL="342900" indent="-342900">
              <a:buSzTx/>
              <a:buAutoNum type="arabicParenR"/>
            </a:pPr>
            <a:r>
              <a:rPr lang="en-US" dirty="0"/>
              <a:t>For each pixel of INTEREST in the image, I extracted region of dim </a:t>
            </a:r>
            <a:r>
              <a:rPr lang="en-US" dirty="0" err="1"/>
              <a:t>feature_width</a:t>
            </a:r>
            <a:r>
              <a:rPr lang="en-US" dirty="0"/>
              <a:t> x </a:t>
            </a:r>
            <a:r>
              <a:rPr lang="en-US" dirty="0" err="1"/>
              <a:t>feature_width</a:t>
            </a:r>
            <a:r>
              <a:rPr lang="en-US" dirty="0"/>
              <a:t> centered around pixel of interest from the image</a:t>
            </a:r>
          </a:p>
          <a:p>
            <a:pPr marL="342900" indent="-342900">
              <a:buSzTx/>
              <a:buAutoNum type="arabicParenR"/>
            </a:pPr>
            <a:r>
              <a:rPr lang="en-US" dirty="0"/>
              <a:t>For each of these regions, created a histogram outlining the frequency (weighted by gradient magnitude) of different gradient orientations for each pixel in the region</a:t>
            </a:r>
          </a:p>
          <a:p>
            <a:pPr marL="342900" indent="-342900">
              <a:buSzTx/>
              <a:buAutoNum type="arabicParenR"/>
            </a:pPr>
            <a:r>
              <a:rPr lang="en-US" dirty="0"/>
              <a:t>Combined all histograms into one flattened vector and returned</a:t>
            </a:r>
          </a:p>
          <a:p>
            <a:pPr marL="0" indent="0">
              <a:buSzTx/>
              <a:buNone/>
            </a:pPr>
            <a:endParaRPr lang="en-US" dirty="0"/>
          </a:p>
        </p:txBody>
      </p:sp>
      <p:sp>
        <p:nvSpPr>
          <p:cNvPr id="252" name="Google Shape;182;p3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rPr lang="en-US" dirty="0"/>
              <a:t>SIFT descriptors are better than normalized patches as they generalize what occurs in a region as opposed to looking at specific element wise similarities. By evaluating regions via a histogram, the order of values in a region do not matter. All that matters is the magnitude/orientation of gradients. As a result, unlike normalized patches, smalls shifts up/down/left/right do not drastically affect the description of the region leading to more accurate similarity scores</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oogle Shape;180;p37"/>
          <p:cNvSpPr txBox="1">
            <a:spLocks noGrp="1"/>
          </p:cNvSpPr>
          <p:nvPr>
            <p:ph type="title"/>
          </p:nvPr>
        </p:nvSpPr>
        <p:spPr>
          <a:xfrm>
            <a:off x="311699" y="445025"/>
            <a:ext cx="8520602" cy="572702"/>
          </a:xfrm>
          <a:prstGeom prst="rect">
            <a:avLst/>
          </a:prstGeom>
        </p:spPr>
        <p:txBody>
          <a:bodyPr/>
          <a:lstStyle>
            <a:lvl1pPr defTabSz="877822">
              <a:defRPr sz="2300"/>
            </a:lvl1pPr>
          </a:lstStyle>
          <a:p>
            <a:r>
              <a:t>Part 4: SIFT feature descriptor</a:t>
            </a:r>
          </a:p>
        </p:txBody>
      </p:sp>
      <p:sp>
        <p:nvSpPr>
          <p:cNvPr id="255" name="Google Shape;181;p37"/>
          <p:cNvSpPr txBox="1">
            <a:spLocks noGrp="1"/>
          </p:cNvSpPr>
          <p:nvPr>
            <p:ph type="body" idx="1"/>
          </p:nvPr>
        </p:nvSpPr>
        <p:spPr>
          <a:xfrm>
            <a:off x="311699" y="1152475"/>
            <a:ext cx="8520602" cy="3416400"/>
          </a:xfrm>
          <a:prstGeom prst="rect">
            <a:avLst/>
          </a:prstGeom>
        </p:spPr>
        <p:txBody>
          <a:bodyPr/>
          <a:lstStyle/>
          <a:p>
            <a:pPr marL="0" indent="0">
              <a:buSzTx/>
              <a:buNone/>
            </a:pPr>
            <a:r>
              <a:rPr lang="en-US" dirty="0"/>
              <a:t>The differences in lighting between the two images in </a:t>
            </a:r>
            <a:r>
              <a:rPr lang="en-US" dirty="0" err="1"/>
              <a:t>gaudi</a:t>
            </a:r>
            <a:r>
              <a:rPr lang="en-US" dirty="0"/>
              <a:t> images have large differences in lighting which makes it harder to classify. Furthermore, in our implementation, the sift algorithm is not scale invariant. In the Gaudi example the photos are taken at very different scales (</a:t>
            </a:r>
            <a:r>
              <a:rPr lang="en-US" dirty="0" err="1"/>
              <a:t>ie</a:t>
            </a:r>
            <a:r>
              <a:rPr lang="en-US" dirty="0"/>
              <a:t> different distances away from the subject). On the other hand, the photos of Notre dame and Rushmore, have more similar scales, making it easier for SIFT to accurately describe regions such that they can be correctly matched.</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tabLst>
                <a:tab pos="0" algn="l"/>
              </a:tabLst>
            </a:pPr>
            <a:r>
              <a:rPr lang="en" sz="2800" b="0" strike="noStrike" spc="-1" dirty="0">
                <a:solidFill>
                  <a:srgbClr val="000000"/>
                </a:solidFill>
                <a:latin typeface="Arial"/>
                <a:ea typeface="Arial"/>
              </a:rPr>
              <a:t> </a:t>
            </a:r>
            <a:r>
              <a:rPr lang="en" spc="-1" dirty="0">
                <a:latin typeface="Arial"/>
                <a:ea typeface="Arial"/>
              </a:rPr>
              <a:t>Part 5: Panorama</a:t>
            </a:r>
            <a:r>
              <a:rPr lang="en" sz="2800" b="0" strike="noStrike" spc="-1" dirty="0">
                <a:solidFill>
                  <a:srgbClr val="000000"/>
                </a:solidFill>
                <a:latin typeface="Arial"/>
                <a:ea typeface="Arial"/>
              </a:rPr>
              <a:t> Stitching</a:t>
            </a:r>
            <a:endParaRPr lang="en-US" sz="2800" b="0" strike="noStrike" spc="-1" dirty="0">
              <a:solidFill>
                <a:srgbClr val="000000"/>
              </a:solidFill>
              <a:latin typeface="Arial"/>
            </a:endParaRPr>
          </a:p>
        </p:txBody>
      </p:sp>
      <p:sp>
        <p:nvSpPr>
          <p:cNvPr id="155" name="PlaceHolder 2"/>
          <p:cNvSpPr>
            <a:spLocks noGrp="1"/>
          </p:cNvSpPr>
          <p:nvPr>
            <p:ph/>
          </p:nvPr>
        </p:nvSpPr>
        <p:spPr>
          <a:xfrm>
            <a:off x="311760" y="1152360"/>
            <a:ext cx="8520120" cy="3416040"/>
          </a:xfrm>
          <a:prstGeom prst="rect">
            <a:avLst/>
          </a:prstGeom>
          <a:noFill/>
          <a:ln w="0">
            <a:noFill/>
          </a:ln>
        </p:spPr>
        <p:txBody>
          <a:bodyPr tIns="91440" bIns="91440" anchor="t">
            <a:normAutofit/>
          </a:bodyPr>
          <a:lstStyle/>
          <a:p>
            <a:r>
              <a:rPr lang="en-US" sz="1200" dirty="0"/>
              <a:t>This implementation performs panorama stitching by detecting interest points, matching features, computing a </a:t>
            </a:r>
            <a:r>
              <a:rPr lang="en-US" sz="1200" dirty="0" err="1"/>
              <a:t>homography</a:t>
            </a:r>
            <a:r>
              <a:rPr lang="en-US" sz="1200" dirty="0"/>
              <a:t> matrix, and manually warping one image into the coordinate space of the other. First, the input images are converted to grayscale to extract feature points using the Harris corner detector. The SIFT descriptor is then applied to these interest points to generate feature vectors, which are subsequently matched using the ratio test. </a:t>
            </a:r>
          </a:p>
          <a:p>
            <a:r>
              <a:rPr lang="en-US" sz="1200" dirty="0"/>
              <a:t>	A blank canvas is initialized with dimensions set to accommodate both images side by side, where the second image is copied directly onto the right portion.  The matched feature coordinates are stored separately for both images, with the second image’s points shifted to the right to align properly in the final stitched output. Next, the </a:t>
            </a:r>
            <a:r>
              <a:rPr lang="en-US" sz="1200" dirty="0" err="1"/>
              <a:t>homography</a:t>
            </a:r>
            <a:r>
              <a:rPr lang="en-US" sz="1200" dirty="0"/>
              <a:t> matrix is computed using </a:t>
            </a:r>
            <a:r>
              <a:rPr lang="en-US" sz="1200" dirty="0" err="1"/>
              <a:t>cv.findHomography</a:t>
            </a:r>
            <a:r>
              <a:rPr lang="en-US" sz="1200" dirty="0"/>
              <a:t>() with RANSAC to filter outliers. The first image is then warped onto this canvas using </a:t>
            </a:r>
            <a:r>
              <a:rPr lang="en-US" sz="1200" dirty="0" err="1"/>
              <a:t>cv.warpPerspective</a:t>
            </a:r>
            <a:r>
              <a:rPr lang="en-US" sz="1200" dirty="0"/>
              <a:t>(), mapping its coordinates according to the computed </a:t>
            </a:r>
            <a:r>
              <a:rPr lang="en-US" sz="1200" dirty="0" err="1"/>
              <a:t>homography</a:t>
            </a:r>
            <a:r>
              <a:rPr lang="en-US" sz="1200" dirty="0"/>
              <a:t> matrix. Finally, a mask is applied to ensure that only valid, non-black pixels from the warped image overwrite the corresponding pixels in the result. This approach ensures a smooth blend while preserving the structural integrity of the panorama without relying on pre-built warping functions.</a:t>
            </a:r>
          </a:p>
          <a:p>
            <a:r>
              <a:rPr lang="en-US" sz="1200" dirty="0"/>
              <a:t>To recreate the results shown on previous slides, simply run the cells under part 5: </a:t>
            </a:r>
            <a:r>
              <a:rPr lang="en-US" sz="1200" dirty="0" err="1"/>
              <a:t>panaroma</a:t>
            </a:r>
            <a:r>
              <a:rPr lang="en-US" sz="1200" dirty="0"/>
              <a:t> </a:t>
            </a:r>
            <a:r>
              <a:rPr lang="en-US" sz="1200" dirty="0" err="1"/>
              <a:t>stiching</a:t>
            </a:r>
            <a:r>
              <a:rPr lang="en-US" sz="1200" dirty="0"/>
              <a:t> in the project-2 </a:t>
            </a:r>
            <a:r>
              <a:rPr lang="en-US" sz="1200" dirty="0" err="1"/>
              <a:t>jupyter</a:t>
            </a:r>
            <a:r>
              <a:rPr lang="en-US" sz="1200" dirty="0"/>
              <a:t> notebook</a:t>
            </a:r>
          </a:p>
        </p:txBody>
      </p:sp>
    </p:spTree>
    <p:extLst>
      <p:ext uri="{BB962C8B-B14F-4D97-AF65-F5344CB8AC3E}">
        <p14:creationId xmlns:p14="http://schemas.microsoft.com/office/powerpoint/2010/main" val="2720206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tabLst>
                <a:tab pos="0" algn="l"/>
              </a:tabLst>
            </a:pPr>
            <a:r>
              <a:rPr lang="en" sz="2800" b="0" strike="noStrike" spc="-1" dirty="0">
                <a:solidFill>
                  <a:srgbClr val="000000"/>
                </a:solidFill>
                <a:latin typeface="Arial"/>
                <a:ea typeface="Arial"/>
              </a:rPr>
              <a:t> </a:t>
            </a:r>
            <a:r>
              <a:rPr lang="en" spc="-1" dirty="0">
                <a:latin typeface="Arial"/>
                <a:ea typeface="Arial"/>
              </a:rPr>
              <a:t>Part 5: Panorama</a:t>
            </a:r>
            <a:r>
              <a:rPr lang="en" sz="2800" b="0" strike="noStrike" spc="-1" dirty="0">
                <a:solidFill>
                  <a:srgbClr val="000000"/>
                </a:solidFill>
                <a:latin typeface="Arial"/>
                <a:ea typeface="Arial"/>
              </a:rPr>
              <a:t> Stitching</a:t>
            </a:r>
            <a:r>
              <a:rPr lang="en" spc="-1" dirty="0">
                <a:latin typeface="Arial"/>
                <a:ea typeface="Arial"/>
              </a:rPr>
              <a:t>: Image Pair 1</a:t>
            </a:r>
            <a:endParaRPr lang="en-US" sz="2800" b="0" strike="noStrike" spc="-1" dirty="0">
              <a:solidFill>
                <a:srgbClr val="000000"/>
              </a:solidFill>
              <a:latin typeface="Arial"/>
            </a:endParaRPr>
          </a:p>
        </p:txBody>
      </p:sp>
      <p:pic>
        <p:nvPicPr>
          <p:cNvPr id="3" name="Picture 2" descr="A large white building next to a body of water&#10;&#10;Description automatically generated">
            <a:extLst>
              <a:ext uri="{FF2B5EF4-FFF2-40B4-BE49-F238E27FC236}">
                <a16:creationId xmlns:a16="http://schemas.microsoft.com/office/drawing/2014/main" id="{E694E33E-D4FD-C41E-44D1-D3B17F400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385" y="939076"/>
            <a:ext cx="2371888" cy="1771884"/>
          </a:xfrm>
          <a:prstGeom prst="rect">
            <a:avLst/>
          </a:prstGeom>
        </p:spPr>
      </p:pic>
      <p:pic>
        <p:nvPicPr>
          <p:cNvPr id="5" name="Picture 4" descr="A city next to a body of water&#10;&#10;Description automatically generated">
            <a:extLst>
              <a:ext uri="{FF2B5EF4-FFF2-40B4-BE49-F238E27FC236}">
                <a16:creationId xmlns:a16="http://schemas.microsoft.com/office/drawing/2014/main" id="{875AB702-87BB-BE26-5AB3-0467C34C2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040" y="1017360"/>
            <a:ext cx="2350176" cy="1771884"/>
          </a:xfrm>
          <a:prstGeom prst="rect">
            <a:avLst/>
          </a:prstGeom>
        </p:spPr>
      </p:pic>
      <p:pic>
        <p:nvPicPr>
          <p:cNvPr id="4" name="Picture 3" descr="A body of water with buildings and trees&#10;&#10;Description automatically generated">
            <a:extLst>
              <a:ext uri="{FF2B5EF4-FFF2-40B4-BE49-F238E27FC236}">
                <a16:creationId xmlns:a16="http://schemas.microsoft.com/office/drawing/2014/main" id="{7C20AE45-F360-5590-B4D6-B073782A9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946" y="3007706"/>
            <a:ext cx="4728519" cy="1837335"/>
          </a:xfrm>
          <a:prstGeom prst="rect">
            <a:avLst/>
          </a:prstGeom>
        </p:spPr>
      </p:pic>
    </p:spTree>
    <p:extLst>
      <p:ext uri="{BB962C8B-B14F-4D97-AF65-F5344CB8AC3E}">
        <p14:creationId xmlns:p14="http://schemas.microsoft.com/office/powerpoint/2010/main" val="3097102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813D3-1716-EFDD-2CBB-B6D98241B5C2}"/>
            </a:ext>
          </a:extLst>
        </p:cNvPr>
        <p:cNvGrpSpPr/>
        <p:nvPr/>
      </p:nvGrpSpPr>
      <p:grpSpPr>
        <a:xfrm>
          <a:off x="0" y="0"/>
          <a:ext cx="0" cy="0"/>
          <a:chOff x="0" y="0"/>
          <a:chExt cx="0" cy="0"/>
        </a:xfrm>
      </p:grpSpPr>
      <p:sp>
        <p:nvSpPr>
          <p:cNvPr id="156" name="PlaceHolder 1">
            <a:extLst>
              <a:ext uri="{FF2B5EF4-FFF2-40B4-BE49-F238E27FC236}">
                <a16:creationId xmlns:a16="http://schemas.microsoft.com/office/drawing/2014/main" id="{F3C82C45-A645-8936-79AA-78F351D77FC8}"/>
              </a:ext>
            </a:extLst>
          </p:cNvPr>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tabLst>
                <a:tab pos="0" algn="l"/>
              </a:tabLst>
            </a:pPr>
            <a:r>
              <a:rPr lang="en" sz="2800" b="0" strike="noStrike" spc="-1" dirty="0">
                <a:solidFill>
                  <a:srgbClr val="000000"/>
                </a:solidFill>
                <a:latin typeface="Arial"/>
                <a:ea typeface="Arial"/>
              </a:rPr>
              <a:t> </a:t>
            </a:r>
            <a:r>
              <a:rPr lang="en" spc="-1" dirty="0">
                <a:latin typeface="Arial"/>
                <a:ea typeface="Arial"/>
              </a:rPr>
              <a:t>Part 5: Panorama</a:t>
            </a:r>
            <a:r>
              <a:rPr lang="en" sz="2800" b="0" strike="noStrike" spc="-1" dirty="0">
                <a:solidFill>
                  <a:srgbClr val="000000"/>
                </a:solidFill>
                <a:latin typeface="Arial"/>
                <a:ea typeface="Arial"/>
              </a:rPr>
              <a:t> Stitching</a:t>
            </a:r>
            <a:r>
              <a:rPr lang="en" spc="-1" dirty="0">
                <a:latin typeface="Arial"/>
                <a:ea typeface="Arial"/>
              </a:rPr>
              <a:t>: Image Pair 2</a:t>
            </a:r>
            <a:endParaRPr lang="en-US" sz="2800" b="0" strike="noStrike" spc="-1" dirty="0">
              <a:solidFill>
                <a:srgbClr val="000000"/>
              </a:solidFill>
              <a:latin typeface="Arial"/>
            </a:endParaRPr>
          </a:p>
        </p:txBody>
      </p:sp>
      <p:pic>
        <p:nvPicPr>
          <p:cNvPr id="5" name="Content Placeholder 4" descr="A building surrounded by trees&#10;&#10;Description automatically generated">
            <a:extLst>
              <a:ext uri="{FF2B5EF4-FFF2-40B4-BE49-F238E27FC236}">
                <a16:creationId xmlns:a16="http://schemas.microsoft.com/office/drawing/2014/main" id="{351B3BB5-F874-6667-2E2A-B5D55323FA7D}"/>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3454041" y="1152360"/>
            <a:ext cx="2697392" cy="1793810"/>
          </a:xfrm>
          <a:prstGeom prst="rect">
            <a:avLst/>
          </a:prstGeom>
          <a:noFill/>
          <a:ln w="0">
            <a:noFill/>
          </a:ln>
        </p:spPr>
      </p:pic>
      <p:pic>
        <p:nvPicPr>
          <p:cNvPr id="3" name="Picture 2" descr="A building surrounded by trees&#10;&#10;Description automatically generated">
            <a:extLst>
              <a:ext uri="{FF2B5EF4-FFF2-40B4-BE49-F238E27FC236}">
                <a16:creationId xmlns:a16="http://schemas.microsoft.com/office/drawing/2014/main" id="{C527A933-3EC3-AB3B-FC6C-BEA9A6A5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38" y="1152360"/>
            <a:ext cx="2579231" cy="1728000"/>
          </a:xfrm>
          <a:prstGeom prst="rect">
            <a:avLst/>
          </a:prstGeom>
        </p:spPr>
      </p:pic>
      <p:pic>
        <p:nvPicPr>
          <p:cNvPr id="4" name="Picture 3" descr="A building in the middle of a forest&#10;&#10;Description automatically generated">
            <a:extLst>
              <a:ext uri="{FF2B5EF4-FFF2-40B4-BE49-F238E27FC236}">
                <a16:creationId xmlns:a16="http://schemas.microsoft.com/office/drawing/2014/main" id="{958D2656-A399-6475-6F44-EFDC0332B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54" y="3081170"/>
            <a:ext cx="5634681" cy="1982573"/>
          </a:xfrm>
          <a:prstGeom prst="rect">
            <a:avLst/>
          </a:prstGeom>
        </p:spPr>
      </p:pic>
    </p:spTree>
    <p:extLst>
      <p:ext uri="{BB962C8B-B14F-4D97-AF65-F5344CB8AC3E}">
        <p14:creationId xmlns:p14="http://schemas.microsoft.com/office/powerpoint/2010/main" val="107649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99E7A-8C52-A91D-3D4F-1543C70FDCED}"/>
            </a:ext>
          </a:extLst>
        </p:cNvPr>
        <p:cNvGrpSpPr/>
        <p:nvPr/>
      </p:nvGrpSpPr>
      <p:grpSpPr>
        <a:xfrm>
          <a:off x="0" y="0"/>
          <a:ext cx="0" cy="0"/>
          <a:chOff x="0" y="0"/>
          <a:chExt cx="0" cy="0"/>
        </a:xfrm>
      </p:grpSpPr>
      <p:sp>
        <p:nvSpPr>
          <p:cNvPr id="156" name="PlaceHolder 1">
            <a:extLst>
              <a:ext uri="{FF2B5EF4-FFF2-40B4-BE49-F238E27FC236}">
                <a16:creationId xmlns:a16="http://schemas.microsoft.com/office/drawing/2014/main" id="{91B4DBF9-5536-8C69-3CDD-7D59F15DE9EB}"/>
              </a:ext>
            </a:extLst>
          </p:cNvPr>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tabLst>
                <a:tab pos="0" algn="l"/>
              </a:tabLst>
            </a:pPr>
            <a:r>
              <a:rPr lang="en" sz="2800" b="0" strike="noStrike" spc="-1" dirty="0">
                <a:solidFill>
                  <a:srgbClr val="000000"/>
                </a:solidFill>
                <a:latin typeface="Arial"/>
                <a:ea typeface="Arial"/>
              </a:rPr>
              <a:t> </a:t>
            </a:r>
            <a:r>
              <a:rPr lang="en" spc="-1" dirty="0">
                <a:latin typeface="Arial"/>
                <a:ea typeface="Arial"/>
              </a:rPr>
              <a:t>Part 5: Panorama</a:t>
            </a:r>
            <a:r>
              <a:rPr lang="en" sz="2800" b="0" strike="noStrike" spc="-1" dirty="0">
                <a:solidFill>
                  <a:srgbClr val="000000"/>
                </a:solidFill>
                <a:latin typeface="Arial"/>
                <a:ea typeface="Arial"/>
              </a:rPr>
              <a:t> Stitching</a:t>
            </a:r>
            <a:r>
              <a:rPr lang="en" spc="-1" dirty="0">
                <a:latin typeface="Arial"/>
                <a:ea typeface="Arial"/>
              </a:rPr>
              <a:t>: Image Pair 3</a:t>
            </a:r>
            <a:endParaRPr lang="en-US" sz="2800" b="0" strike="noStrike" spc="-1" dirty="0">
              <a:solidFill>
                <a:srgbClr val="000000"/>
              </a:solidFill>
              <a:latin typeface="Arial"/>
            </a:endParaRPr>
          </a:p>
        </p:txBody>
      </p:sp>
      <p:pic>
        <p:nvPicPr>
          <p:cNvPr id="3" name="Content Placeholder 2" descr="A street with trees and a building&#10;&#10;Description automatically generated">
            <a:extLst>
              <a:ext uri="{FF2B5EF4-FFF2-40B4-BE49-F238E27FC236}">
                <a16:creationId xmlns:a16="http://schemas.microsoft.com/office/drawing/2014/main" id="{83374BD1-DCC4-2050-18C5-5AA85D787062}"/>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311760" y="1372345"/>
            <a:ext cx="2446434" cy="1623712"/>
          </a:xfrm>
          <a:prstGeom prst="rect">
            <a:avLst/>
          </a:prstGeom>
          <a:noFill/>
          <a:ln w="0">
            <a:noFill/>
          </a:ln>
        </p:spPr>
      </p:pic>
      <p:pic>
        <p:nvPicPr>
          <p:cNvPr id="7" name="Picture 6" descr="A street with a tree and buildings&#10;&#10;Description automatically generated with medium confidence">
            <a:extLst>
              <a:ext uri="{FF2B5EF4-FFF2-40B4-BE49-F238E27FC236}">
                <a16:creationId xmlns:a16="http://schemas.microsoft.com/office/drawing/2014/main" id="{A0890CE0-85CE-640A-5F23-3C8E23FF94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0" y="1305157"/>
            <a:ext cx="2670756" cy="1783876"/>
          </a:xfrm>
          <a:prstGeom prst="rect">
            <a:avLst/>
          </a:prstGeom>
        </p:spPr>
      </p:pic>
      <p:pic>
        <p:nvPicPr>
          <p:cNvPr id="4" name="Picture 3" descr="A tree next to a building&#10;&#10;Description automatically generated">
            <a:extLst>
              <a:ext uri="{FF2B5EF4-FFF2-40B4-BE49-F238E27FC236}">
                <a16:creationId xmlns:a16="http://schemas.microsoft.com/office/drawing/2014/main" id="{22491A58-FEE1-7064-8456-568F210EB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620" y="3214884"/>
            <a:ext cx="4592595" cy="1628580"/>
          </a:xfrm>
          <a:prstGeom prst="rect">
            <a:avLst/>
          </a:prstGeom>
        </p:spPr>
      </p:pic>
    </p:spTree>
    <p:extLst>
      <p:ext uri="{BB962C8B-B14F-4D97-AF65-F5344CB8AC3E}">
        <p14:creationId xmlns:p14="http://schemas.microsoft.com/office/powerpoint/2010/main" val="290123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683D9-FBB8-02A6-9300-E8514FB4E596}"/>
            </a:ext>
          </a:extLst>
        </p:cNvPr>
        <p:cNvGrpSpPr/>
        <p:nvPr/>
      </p:nvGrpSpPr>
      <p:grpSpPr>
        <a:xfrm>
          <a:off x="0" y="0"/>
          <a:ext cx="0" cy="0"/>
          <a:chOff x="0" y="0"/>
          <a:chExt cx="0" cy="0"/>
        </a:xfrm>
      </p:grpSpPr>
      <p:sp>
        <p:nvSpPr>
          <p:cNvPr id="156" name="PlaceHolder 1">
            <a:extLst>
              <a:ext uri="{FF2B5EF4-FFF2-40B4-BE49-F238E27FC236}">
                <a16:creationId xmlns:a16="http://schemas.microsoft.com/office/drawing/2014/main" id="{4BBF6CB2-FD94-055B-21E8-AFED5B7B83BF}"/>
              </a:ext>
            </a:extLst>
          </p:cNvPr>
          <p:cNvSpPr>
            <a:spLocks noGrp="1"/>
          </p:cNvSpPr>
          <p:nvPr>
            <p:ph type="title"/>
          </p:nvPr>
        </p:nvSpPr>
        <p:spPr>
          <a:xfrm>
            <a:off x="311760" y="444960"/>
            <a:ext cx="8520120" cy="572400"/>
          </a:xfrm>
          <a:prstGeom prst="rect">
            <a:avLst/>
          </a:prstGeom>
          <a:noFill/>
          <a:ln w="0">
            <a:noFill/>
          </a:ln>
        </p:spPr>
        <p:txBody>
          <a:bodyPr tIns="91440" bIns="91440" anchor="t">
            <a:normAutofit fontScale="90000"/>
          </a:bodyPr>
          <a:lstStyle/>
          <a:p>
            <a:pPr>
              <a:tabLst>
                <a:tab pos="0" algn="l"/>
              </a:tabLst>
            </a:pPr>
            <a:r>
              <a:rPr lang="en" sz="2800" b="0" strike="noStrike" spc="-1" dirty="0">
                <a:solidFill>
                  <a:srgbClr val="000000"/>
                </a:solidFill>
                <a:latin typeface="Arial"/>
                <a:ea typeface="Arial"/>
              </a:rPr>
              <a:t> </a:t>
            </a:r>
            <a:r>
              <a:rPr lang="en" spc="-1" dirty="0">
                <a:latin typeface="Arial"/>
                <a:ea typeface="Arial"/>
              </a:rPr>
              <a:t>Part 5: Panorama</a:t>
            </a:r>
            <a:r>
              <a:rPr lang="en" sz="2800" b="0" strike="noStrike" spc="-1" dirty="0">
                <a:solidFill>
                  <a:srgbClr val="000000"/>
                </a:solidFill>
                <a:latin typeface="Arial"/>
                <a:ea typeface="Arial"/>
              </a:rPr>
              <a:t> Stitching</a:t>
            </a:r>
            <a:r>
              <a:rPr lang="en" spc="-1" dirty="0">
                <a:latin typeface="Arial"/>
                <a:ea typeface="Arial"/>
              </a:rPr>
              <a:t>: Custom Image Pair</a:t>
            </a:r>
            <a:endParaRPr lang="en-US" sz="2800" b="0" strike="noStrike" spc="-1" dirty="0">
              <a:solidFill>
                <a:srgbClr val="000000"/>
              </a:solidFill>
              <a:latin typeface="Arial"/>
            </a:endParaRPr>
          </a:p>
        </p:txBody>
      </p:sp>
      <p:sp>
        <p:nvSpPr>
          <p:cNvPr id="157" name="PlaceHolder 2">
            <a:extLst>
              <a:ext uri="{FF2B5EF4-FFF2-40B4-BE49-F238E27FC236}">
                <a16:creationId xmlns:a16="http://schemas.microsoft.com/office/drawing/2014/main" id="{56F249D7-FEE7-E3B1-5557-FBF3C058A51B}"/>
              </a:ext>
            </a:extLst>
          </p:cNvPr>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tabLst>
                <a:tab pos="0" algn="l"/>
              </a:tabLst>
            </a:pPr>
            <a:r>
              <a:rPr lang="en" sz="1800" spc="-1" dirty="0">
                <a:solidFill>
                  <a:srgbClr val="595959"/>
                </a:solidFill>
                <a:latin typeface="Arial"/>
                <a:ea typeface="Arial"/>
              </a:rPr>
              <a:t>.</a:t>
            </a:r>
            <a:endParaRPr lang="en" sz="1800" b="0" strike="noStrike" spc="-1" dirty="0">
              <a:solidFill>
                <a:srgbClr val="595959"/>
              </a:solidFill>
              <a:latin typeface="Arial"/>
              <a:ea typeface="Arial"/>
            </a:endParaRPr>
          </a:p>
          <a:p>
            <a:pPr>
              <a:lnSpc>
                <a:spcPct val="114999"/>
              </a:lnSpc>
              <a:tabLst>
                <a:tab pos="0" algn="l"/>
              </a:tabLst>
            </a:pPr>
            <a:endParaRPr lang="en" sz="1800" spc="-1" dirty="0">
              <a:solidFill>
                <a:srgbClr val="595959"/>
              </a:solidFill>
              <a:latin typeface="Arial"/>
            </a:endParaRPr>
          </a:p>
        </p:txBody>
      </p:sp>
      <p:pic>
        <p:nvPicPr>
          <p:cNvPr id="5" name="Picture 4" descr="A snowy mountain with blue sky&#10;&#10;Description automatically generated">
            <a:extLst>
              <a:ext uri="{FF2B5EF4-FFF2-40B4-BE49-F238E27FC236}">
                <a16:creationId xmlns:a16="http://schemas.microsoft.com/office/drawing/2014/main" id="{03FAD262-2E4A-0377-4236-F5AFF2ED3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6090" y="1152360"/>
            <a:ext cx="2336244" cy="1693324"/>
          </a:xfrm>
          <a:prstGeom prst="rect">
            <a:avLst/>
          </a:prstGeom>
        </p:spPr>
      </p:pic>
      <p:pic>
        <p:nvPicPr>
          <p:cNvPr id="14" name="Picture 13">
            <a:extLst>
              <a:ext uri="{FF2B5EF4-FFF2-40B4-BE49-F238E27FC236}">
                <a16:creationId xmlns:a16="http://schemas.microsoft.com/office/drawing/2014/main" id="{F5D61099-3F22-85E4-3E2F-39CA84A77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405" y="1152360"/>
            <a:ext cx="2427040" cy="1693324"/>
          </a:xfrm>
          <a:prstGeom prst="rect">
            <a:avLst/>
          </a:prstGeom>
        </p:spPr>
      </p:pic>
      <p:pic>
        <p:nvPicPr>
          <p:cNvPr id="16" name="Picture 15" descr="A mountain with snow on it&#10;&#10;Description automatically generated">
            <a:extLst>
              <a:ext uri="{FF2B5EF4-FFF2-40B4-BE49-F238E27FC236}">
                <a16:creationId xmlns:a16="http://schemas.microsoft.com/office/drawing/2014/main" id="{D6C03D85-A465-D75D-12BF-9EA33C08E8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811" y="3040951"/>
            <a:ext cx="5000368" cy="1900377"/>
          </a:xfrm>
          <a:prstGeom prst="rect">
            <a:avLst/>
          </a:prstGeom>
        </p:spPr>
      </p:pic>
    </p:spTree>
    <p:extLst>
      <p:ext uri="{BB962C8B-B14F-4D97-AF65-F5344CB8AC3E}">
        <p14:creationId xmlns:p14="http://schemas.microsoft.com/office/powerpoint/2010/main" val="155119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105;p26"/>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09" name="Google Shape;106;p26"/>
          <p:cNvSpPr txBox="1">
            <a:spLocks noGrp="1"/>
          </p:cNvSpPr>
          <p:nvPr>
            <p:ph type="body" sz="half" idx="1"/>
          </p:nvPr>
        </p:nvSpPr>
        <p:spPr>
          <a:xfrm>
            <a:off x="311699" y="1152475"/>
            <a:ext cx="3999902" cy="3416400"/>
          </a:xfrm>
          <a:prstGeom prst="rect">
            <a:avLst/>
          </a:prstGeom>
        </p:spPr>
        <p:txBody>
          <a:bodyPr/>
          <a:lstStyle/>
          <a:p>
            <a:pPr marL="0" indent="0">
              <a:buSzTx/>
              <a:buNone/>
            </a:pPr>
            <a:endParaRPr dirty="0"/>
          </a:p>
        </p:txBody>
      </p:sp>
      <p:sp>
        <p:nvSpPr>
          <p:cNvPr id="210" name="Google Shape;107;p26"/>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0" indent="0">
              <a:buSzTx/>
              <a:buNone/>
              <a:defRPr sz="1400"/>
            </a:lvl1pPr>
          </a:lstStyle>
          <a:p>
            <a:r>
              <a:rPr lang="en-US" dirty="0"/>
              <a:t>The areas with the highest gradient magnitude are the corner areas. This is because the formula for gradient of a vector involves the change in the X direction AND the change in the Y direction squared then sum together. At corner points BOTH the change and in X direction and change in Y direction will be high, by the definition of a corner, as a result the gradient will be high. You can contrast this with a line. In a line that is aligned with the X or Y axis, only ONE of the change in X direction  and change in Y direction will be large, thus leading to (generally speaking) a lower magnitude than corners.</a:t>
            </a:r>
            <a:endParaRPr dirty="0"/>
          </a:p>
        </p:txBody>
      </p:sp>
      <p:pic>
        <p:nvPicPr>
          <p:cNvPr id="3" name="Picture 2" descr="A comparison of a building&#10;&#10;Description automatically generated with medium confidence">
            <a:extLst>
              <a:ext uri="{FF2B5EF4-FFF2-40B4-BE49-F238E27FC236}">
                <a16:creationId xmlns:a16="http://schemas.microsoft.com/office/drawing/2014/main" id="{8EE5037F-22DD-FBC1-D9EB-4CF86BD4A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663" y="1312559"/>
            <a:ext cx="4298250" cy="2518381"/>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D993F-EFA6-76F0-D843-FC28213643C2}"/>
            </a:ext>
          </a:extLst>
        </p:cNvPr>
        <p:cNvGrpSpPr/>
        <p:nvPr/>
      </p:nvGrpSpPr>
      <p:grpSpPr>
        <a:xfrm>
          <a:off x="0" y="0"/>
          <a:ext cx="0" cy="0"/>
          <a:chOff x="0" y="0"/>
          <a:chExt cx="0" cy="0"/>
        </a:xfrm>
      </p:grpSpPr>
      <p:sp>
        <p:nvSpPr>
          <p:cNvPr id="154" name="PlaceHolder 1">
            <a:extLst>
              <a:ext uri="{FF2B5EF4-FFF2-40B4-BE49-F238E27FC236}">
                <a16:creationId xmlns:a16="http://schemas.microsoft.com/office/drawing/2014/main" id="{596EEC97-831B-A98E-5047-A8B4F356FE16}"/>
              </a:ext>
            </a:extLst>
          </p:cNvPr>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pPr>
              <a:tabLst>
                <a:tab pos="0" algn="l"/>
              </a:tabLst>
            </a:pPr>
            <a:r>
              <a:rPr lang="en" spc="-1" dirty="0">
                <a:latin typeface="Arial"/>
              </a:rPr>
              <a:t>Extra Credit: Warp Implementation </a:t>
            </a:r>
            <a:endParaRPr lang="en" sz="2800" b="0" strike="noStrike" spc="-1" dirty="0">
              <a:solidFill>
                <a:srgbClr val="000000"/>
              </a:solidFill>
              <a:latin typeface="Arial"/>
            </a:endParaRPr>
          </a:p>
        </p:txBody>
      </p:sp>
      <p:sp>
        <p:nvSpPr>
          <p:cNvPr id="155" name="PlaceHolder 2">
            <a:extLst>
              <a:ext uri="{FF2B5EF4-FFF2-40B4-BE49-F238E27FC236}">
                <a16:creationId xmlns:a16="http://schemas.microsoft.com/office/drawing/2014/main" id="{94468910-5224-6B66-6CF8-62E17601FB0E}"/>
              </a:ext>
            </a:extLst>
          </p:cNvPr>
          <p:cNvSpPr>
            <a:spLocks noGrp="1"/>
          </p:cNvSpPr>
          <p:nvPr>
            <p:ph/>
          </p:nvPr>
        </p:nvSpPr>
        <p:spPr>
          <a:xfrm>
            <a:off x="311760" y="1152360"/>
            <a:ext cx="8520120" cy="3416040"/>
          </a:xfrm>
          <a:prstGeom prst="rect">
            <a:avLst/>
          </a:prstGeom>
          <a:noFill/>
          <a:ln w="0">
            <a:noFill/>
          </a:ln>
        </p:spPr>
        <p:txBody>
          <a:bodyPr tIns="91440" bIns="91440" anchor="t">
            <a:normAutofit/>
          </a:bodyPr>
          <a:lstStyle/>
          <a:p>
            <a:pPr>
              <a:lnSpc>
                <a:spcPct val="115000"/>
              </a:lnSpc>
              <a:tabLst>
                <a:tab pos="0" algn="l"/>
              </a:tabLst>
            </a:pPr>
            <a:r>
              <a:rPr lang="en" sz="1800" b="0" strike="noStrike" spc="-1" dirty="0">
                <a:solidFill>
                  <a:srgbClr val="595959"/>
                </a:solidFill>
                <a:latin typeface="Arial"/>
                <a:ea typeface="Arial"/>
              </a:rPr>
              <a:t>[Please add a README style documentation here for your implementation of </a:t>
            </a:r>
            <a:r>
              <a:rPr lang="en" sz="1800" spc="-1" dirty="0">
                <a:solidFill>
                  <a:srgbClr val="595959"/>
                </a:solidFill>
                <a:latin typeface="Arial"/>
                <a:ea typeface="Arial"/>
              </a:rPr>
              <a:t>warping in </a:t>
            </a:r>
            <a:r>
              <a:rPr lang="en" sz="1800" spc="-1" dirty="0" err="1">
                <a:solidFill>
                  <a:srgbClr val="595959"/>
                </a:solidFill>
                <a:latin typeface="Arial"/>
                <a:ea typeface="Arial"/>
              </a:rPr>
              <a:t>panaroma</a:t>
            </a:r>
            <a:r>
              <a:rPr lang="en" sz="1800" spc="-1" dirty="0">
                <a:solidFill>
                  <a:srgbClr val="595959"/>
                </a:solidFill>
                <a:latin typeface="Arial"/>
                <a:ea typeface="Arial"/>
              </a:rPr>
              <a:t> stitching</a:t>
            </a:r>
            <a:r>
              <a:rPr lang="en" sz="1800" b="0" strike="noStrike" spc="-1" dirty="0">
                <a:solidFill>
                  <a:srgbClr val="595959"/>
                </a:solidFill>
                <a:latin typeface="Arial"/>
                <a:ea typeface="Arial"/>
              </a:rPr>
              <a:t>: description of what you implemented, instructions on how to replicate the results in clear steps that can be followed by course staff. Failure to replicate results by following this documentation will result in point penalties on this question of the assignment.] </a:t>
            </a:r>
            <a:endParaRPr lang="en-US" sz="1800" b="0" strike="noStrike" spc="-1" dirty="0">
              <a:solidFill>
                <a:srgbClr val="000000"/>
              </a:solidFill>
              <a:latin typeface="Arial"/>
            </a:endParaRPr>
          </a:p>
        </p:txBody>
      </p:sp>
    </p:spTree>
    <p:extLst>
      <p:ext uri="{BB962C8B-B14F-4D97-AF65-F5344CB8AC3E}">
        <p14:creationId xmlns:p14="http://schemas.microsoft.com/office/powerpoint/2010/main" val="3938001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oogle Shape;112;p27"/>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13" name="Google Shape;113;p27"/>
          <p:cNvSpPr txBox="1">
            <a:spLocks noGrp="1"/>
          </p:cNvSpPr>
          <p:nvPr>
            <p:ph type="body" idx="1"/>
          </p:nvPr>
        </p:nvSpPr>
        <p:spPr>
          <a:xfrm>
            <a:off x="311699" y="1152475"/>
            <a:ext cx="8520602" cy="3416400"/>
          </a:xfrm>
          <a:prstGeom prst="rect">
            <a:avLst/>
          </a:prstGeom>
        </p:spPr>
        <p:txBody>
          <a:bodyPr/>
          <a:lstStyle/>
          <a:p>
            <a:pPr marL="0" indent="0">
              <a:buSzTx/>
              <a:buNone/>
            </a:pPr>
            <a:endParaRPr dirty="0"/>
          </a:p>
        </p:txBody>
      </p:sp>
      <p:pic>
        <p:nvPicPr>
          <p:cNvPr id="3" name="Picture 2" descr="A screenshot of a computer screen&#10;&#10;Description automatically generated">
            <a:extLst>
              <a:ext uri="{FF2B5EF4-FFF2-40B4-BE49-F238E27FC236}">
                <a16:creationId xmlns:a16="http://schemas.microsoft.com/office/drawing/2014/main" id="{D303642D-4E88-2097-C3D9-33CB3332F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92" y="1127329"/>
            <a:ext cx="5378974" cy="3720217"/>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Google Shape;118;p28"/>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16" name="Google Shape;119;p28"/>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endParaRPr dirty="0"/>
          </a:p>
        </p:txBody>
      </p:sp>
      <p:sp>
        <p:nvSpPr>
          <p:cNvPr id="217" name="Google Shape;120;p28"/>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lvl1pPr marL="0" indent="0">
              <a:buSzTx/>
              <a:buNone/>
              <a:defRPr sz="1400"/>
            </a:lvl1pPr>
          </a:lstStyle>
          <a:p>
            <a:r>
              <a:rPr lang="en-US" dirty="0"/>
              <a:t>The gradient features ARE invariant to additive shifts (brightness) because they depend on the first derivative (change in values of neighboring pixels). Increasing or decreasing the brightness shifts every pixel value the same amount, so the change between them remains the same. However, gradients are NOT invariant to multiplicative gain, as when you multiply everything by some constant, the difference between pixel values either increases (if |constant| &gt;1) or decreases (if |constant| &lt; 1). This change in gradient magnitudes affects the second moment matrix, which depends on squared gradient values and influences the </a:t>
            </a:r>
            <a:r>
              <a:rPr lang="en-US" dirty="0" err="1"/>
              <a:t>cornerness</a:t>
            </a:r>
            <a:r>
              <a:rPr lang="en-US" dirty="0"/>
              <a:t> score in detectors in Harris Corner Detection</a:t>
            </a:r>
          </a:p>
        </p:txBody>
      </p:sp>
      <p:pic>
        <p:nvPicPr>
          <p:cNvPr id="3" name="Picture 2" descr="A close-up of a building&#10;&#10;Description automatically generated">
            <a:extLst>
              <a:ext uri="{FF2B5EF4-FFF2-40B4-BE49-F238E27FC236}">
                <a16:creationId xmlns:a16="http://schemas.microsoft.com/office/drawing/2014/main" id="{CAE12C05-55FD-895F-4FD5-A845D4FC9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73" y="1302296"/>
            <a:ext cx="5152446" cy="2843364"/>
          </a:xfrm>
          <a:prstGeom prst="rect">
            <a:avLst/>
          </a:prstGeom>
        </p:spPr>
      </p:pic>
      <p:pic>
        <p:nvPicPr>
          <p:cNvPr id="4" name="Picture 3" descr="A close-up of a building&#10;&#10;Description automatically generated">
            <a:extLst>
              <a:ext uri="{FF2B5EF4-FFF2-40B4-BE49-F238E27FC236}">
                <a16:creationId xmlns:a16="http://schemas.microsoft.com/office/drawing/2014/main" id="{9D05FE11-0DED-83C3-B6E3-DBE990342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8" y="1302296"/>
            <a:ext cx="5152446" cy="2843364"/>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Google Shape;125;p29"/>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pic>
        <p:nvPicPr>
          <p:cNvPr id="3" name="Picture 2" descr="A collage of images of a church&#10;&#10;Description automatically generated">
            <a:extLst>
              <a:ext uri="{FF2B5EF4-FFF2-40B4-BE49-F238E27FC236}">
                <a16:creationId xmlns:a16="http://schemas.microsoft.com/office/drawing/2014/main" id="{4294D295-AC62-9196-DB3D-D980592D8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 y="1649129"/>
            <a:ext cx="4832398" cy="2682833"/>
          </a:xfrm>
          <a:prstGeom prst="rect">
            <a:avLst/>
          </a:prstGeom>
        </p:spPr>
      </p:pic>
      <p:pic>
        <p:nvPicPr>
          <p:cNvPr id="4" name="Picture 3" descr="A collage of a mountain with a couple of faces&#10;&#10;Description automatically generated">
            <a:extLst>
              <a:ext uri="{FF2B5EF4-FFF2-40B4-BE49-F238E27FC236}">
                <a16:creationId xmlns:a16="http://schemas.microsoft.com/office/drawing/2014/main" id="{E5EEE46B-516C-5ECF-6776-129D419B4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649129"/>
            <a:ext cx="4874153" cy="198149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Google Shape;132;p30"/>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5" name="Google Shape;134;p30"/>
          <p:cNvSpPr txBox="1">
            <a:spLocks noGrp="1"/>
          </p:cNvSpPr>
          <p:nvPr>
            <p:ph type="body" idx="21"/>
          </p:nvPr>
        </p:nvSpPr>
        <p:spPr>
          <a:xfrm>
            <a:off x="5001769" y="1150500"/>
            <a:ext cx="3999903" cy="34164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marL="0" indent="0">
              <a:buSzTx/>
              <a:buNone/>
              <a:defRPr sz="1400"/>
            </a:lvl1pPr>
          </a:lstStyle>
          <a:p>
            <a:r>
              <a:rPr lang="en-US" dirty="0"/>
              <a:t>Advantages of using Max-pooling for non maximum suppression</a:t>
            </a:r>
          </a:p>
          <a:p>
            <a:r>
              <a:rPr lang="en-US" dirty="0"/>
              <a:t>Reduces redundant corner points</a:t>
            </a:r>
          </a:p>
          <a:p>
            <a:pPr marL="285750" indent="-285750">
              <a:buFont typeface="Arial" panose="020B0604020202020204" pitchFamily="34" charset="0"/>
              <a:buChar char="•"/>
            </a:pPr>
            <a:r>
              <a:rPr lang="en-US" dirty="0"/>
              <a:t>For a given corner in a photo, there will be several pixels that exhibit ”</a:t>
            </a:r>
            <a:r>
              <a:rPr lang="en-US" dirty="0" err="1"/>
              <a:t>cornerness</a:t>
            </a:r>
            <a:r>
              <a:rPr lang="en-US" dirty="0"/>
              <a:t>”. With Max Pooling NMS, we only considered the local maxima</a:t>
            </a:r>
          </a:p>
          <a:p>
            <a:pPr marL="285750" indent="-285750">
              <a:buFont typeface="Arial" panose="020B0604020202020204" pitchFamily="34" charset="0"/>
              <a:buChar char="•"/>
            </a:pPr>
            <a:r>
              <a:rPr lang="en-US" dirty="0"/>
              <a:t>Suppresses weaker responses caused by noise by only considering local maxima</a:t>
            </a:r>
          </a:p>
          <a:p>
            <a:r>
              <a:rPr lang="en-US" dirty="0"/>
              <a:t>Disadvantages</a:t>
            </a:r>
          </a:p>
          <a:p>
            <a:pPr marL="285750" indent="-285750">
              <a:buFont typeface="Arial" panose="020B0604020202020204" pitchFamily="34" charset="0"/>
              <a:buChar char="•"/>
            </a:pPr>
            <a:r>
              <a:rPr lang="en-US" dirty="0"/>
              <a:t>Too large of a window may cause 2 distinct corner points to be considered by just one local maxima</a:t>
            </a:r>
          </a:p>
          <a:p>
            <a:pPr marL="285750" indent="-285750">
              <a:buFont typeface="Arial" panose="020B0604020202020204" pitchFamily="34" charset="0"/>
              <a:buChar char="•"/>
            </a:pPr>
            <a:r>
              <a:rPr lang="en-US" dirty="0"/>
              <a:t>Too small of a window, could cause the same corner to leak into multiple regions, causing redundancies</a:t>
            </a:r>
          </a:p>
        </p:txBody>
      </p:sp>
      <p:pic>
        <p:nvPicPr>
          <p:cNvPr id="7" name="Picture 6" descr="A collage of images of buildings&#10;&#10;Description automatically generated">
            <a:extLst>
              <a:ext uri="{FF2B5EF4-FFF2-40B4-BE49-F238E27FC236}">
                <a16:creationId xmlns:a16="http://schemas.microsoft.com/office/drawing/2014/main" id="{BA883FC5-7BD3-EB12-7FFF-537F3CD99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1" y="1896583"/>
            <a:ext cx="5120640" cy="2095595"/>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oogle Shape;139;p31"/>
          <p:cNvSpPr txBox="1">
            <a:spLocks noGrp="1"/>
          </p:cNvSpPr>
          <p:nvPr>
            <p:ph type="title"/>
          </p:nvPr>
        </p:nvSpPr>
        <p:spPr>
          <a:xfrm>
            <a:off x="311699" y="445025"/>
            <a:ext cx="8520602" cy="572702"/>
          </a:xfrm>
          <a:prstGeom prst="rect">
            <a:avLst/>
          </a:prstGeom>
        </p:spPr>
        <p:txBody>
          <a:bodyPr/>
          <a:lstStyle>
            <a:lvl1pPr defTabSz="877822">
              <a:defRPr sz="2300"/>
            </a:lvl1pPr>
          </a:lstStyle>
          <a:p>
            <a:r>
              <a:t>Part 1: Harris corner detector</a:t>
            </a:r>
          </a:p>
        </p:txBody>
      </p:sp>
      <p:sp>
        <p:nvSpPr>
          <p:cNvPr id="228" name="Google Shape;140;p31"/>
          <p:cNvSpPr txBox="1">
            <a:spLocks noGrp="1"/>
          </p:cNvSpPr>
          <p:nvPr>
            <p:ph type="body" idx="1"/>
          </p:nvPr>
        </p:nvSpPr>
        <p:spPr>
          <a:xfrm>
            <a:off x="311699" y="1152475"/>
            <a:ext cx="8520602" cy="3416400"/>
          </a:xfrm>
          <a:prstGeom prst="rect">
            <a:avLst/>
          </a:prstGeom>
        </p:spPr>
        <p:txBody>
          <a:bodyPr/>
          <a:lstStyle/>
          <a:p>
            <a:pPr marL="0" indent="0">
              <a:spcBef>
                <a:spcPts val="1600"/>
              </a:spcBef>
              <a:buSzTx/>
              <a:buNone/>
            </a:pPr>
            <a:r>
              <a:rPr lang="en-US" dirty="0"/>
              <a:t>The Harris corner detector is effective due to its ability to concisely determine the qualities of a corner. As mentioned in previous slide, it leverages the fact if a window is around a corner, shifting a window in any direction will yield a large change in intensity. In encapsulates this idea in the second moment matrix which leverages both the x and y gradient. By checking if the eigen values are sufficiently large (or equivalently/more efficiently checking det(M) – a Trace(M)^2), we can accurately extract corner points.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Google Shape;145;p32"/>
          <p:cNvSpPr txBox="1">
            <a:spLocks noGrp="1"/>
          </p:cNvSpPr>
          <p:nvPr>
            <p:ph type="title"/>
          </p:nvPr>
        </p:nvSpPr>
        <p:spPr>
          <a:xfrm>
            <a:off x="311699" y="445025"/>
            <a:ext cx="8520602" cy="572702"/>
          </a:xfrm>
          <a:prstGeom prst="rect">
            <a:avLst/>
          </a:prstGeom>
        </p:spPr>
        <p:txBody>
          <a:bodyPr/>
          <a:lstStyle>
            <a:lvl1pPr defTabSz="877822">
              <a:defRPr sz="2300"/>
            </a:lvl1pPr>
          </a:lstStyle>
          <a:p>
            <a:r>
              <a:t>Part 2: Normalized patch feature descriptor</a:t>
            </a:r>
          </a:p>
        </p:txBody>
      </p:sp>
      <p:sp>
        <p:nvSpPr>
          <p:cNvPr id="231" name="Google Shape;146;p32"/>
          <p:cNvSpPr txBox="1">
            <a:spLocks noGrp="1"/>
          </p:cNvSpPr>
          <p:nvPr>
            <p:ph type="body" sz="half" idx="1"/>
          </p:nvPr>
        </p:nvSpPr>
        <p:spPr>
          <a:xfrm>
            <a:off x="311699" y="1152475"/>
            <a:ext cx="3999902" cy="3416400"/>
          </a:xfrm>
          <a:prstGeom prst="rect">
            <a:avLst/>
          </a:prstGeom>
        </p:spPr>
        <p:txBody>
          <a:bodyPr/>
          <a:lstStyle>
            <a:lvl1pPr marL="0" indent="0">
              <a:buSzTx/>
              <a:buNone/>
            </a:lvl1pPr>
          </a:lstStyle>
          <a:p>
            <a:endParaRPr dirty="0"/>
          </a:p>
        </p:txBody>
      </p:sp>
      <p:sp>
        <p:nvSpPr>
          <p:cNvPr id="232" name="Google Shape;147;p32"/>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a:buSzTx/>
              <a:buNone/>
              <a:defRPr sz="1400"/>
            </a:lvl1pPr>
          </a:lstStyle>
          <a:p>
            <a:r>
              <a:rPr lang="en-US" dirty="0"/>
              <a:t>Normalized patch feature detectors don’t handle small shifts or rotations very well. These work by flattening a region into a vector and normalizing them. For example, if two corresponding regions in different images are identical but are slightly shifted (e.g., one region is moved down by a single row), their pixel values will no longer directly align in the descriptor. Even though the regions are essentially visually identical, their descriptors will appear drastically different, leading to a misleading similarity score.</a:t>
            </a:r>
            <a:endParaRPr dirty="0"/>
          </a:p>
        </p:txBody>
      </p:sp>
      <p:pic>
        <p:nvPicPr>
          <p:cNvPr id="3" name="Picture 2" descr="A blue square with white text&#10;&#10;Description automatically generated">
            <a:extLst>
              <a:ext uri="{FF2B5EF4-FFF2-40B4-BE49-F238E27FC236}">
                <a16:creationId xmlns:a16="http://schemas.microsoft.com/office/drawing/2014/main" id="{3BF46025-B619-8031-3C11-96B4C1B5A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1147056"/>
            <a:ext cx="3495294" cy="3421819"/>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oogle Shape;152;p33"/>
          <p:cNvSpPr txBox="1">
            <a:spLocks noGrp="1"/>
          </p:cNvSpPr>
          <p:nvPr>
            <p:ph type="title"/>
          </p:nvPr>
        </p:nvSpPr>
        <p:spPr>
          <a:xfrm>
            <a:off x="311699" y="445025"/>
            <a:ext cx="8520602" cy="572702"/>
          </a:xfrm>
          <a:prstGeom prst="rect">
            <a:avLst/>
          </a:prstGeom>
        </p:spPr>
        <p:txBody>
          <a:bodyPr/>
          <a:lstStyle>
            <a:lvl1pPr defTabSz="877822">
              <a:defRPr sz="2300"/>
            </a:lvl1pPr>
          </a:lstStyle>
          <a:p>
            <a:r>
              <a:t>Part 3: Feature matching</a:t>
            </a:r>
          </a:p>
        </p:txBody>
      </p:sp>
      <p:sp>
        <p:nvSpPr>
          <p:cNvPr id="236" name="Google Shape;154;p3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pPr marL="0" indent="0">
              <a:buSzTx/>
              <a:buNone/>
              <a:defRPr sz="1400"/>
            </a:pPr>
            <a:endParaRPr lang="en-US" dirty="0"/>
          </a:p>
          <a:p>
            <a:pPr marL="0" indent="0">
              <a:buSzTx/>
              <a:buNone/>
              <a:defRPr sz="1400"/>
            </a:pPr>
            <a:endParaRPr lang="en-US" dirty="0"/>
          </a:p>
          <a:p>
            <a:pPr marL="0" indent="0">
              <a:buSzTx/>
              <a:buNone/>
              <a:defRPr sz="1400"/>
            </a:pPr>
            <a:endParaRPr lang="en-US"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endParaRPr dirty="0"/>
          </a:p>
          <a:p>
            <a:pPr marL="0" indent="0">
              <a:buSzTx/>
              <a:buNone/>
              <a:defRPr sz="1400"/>
            </a:pPr>
            <a:r>
              <a:rPr dirty="0"/>
              <a:t># matches: </a:t>
            </a:r>
            <a:r>
              <a:rPr lang="en-US" dirty="0"/>
              <a:t>107</a:t>
            </a:r>
            <a:endParaRPr dirty="0"/>
          </a:p>
          <a:p>
            <a:pPr marL="0" indent="0">
              <a:buSzTx/>
              <a:buNone/>
              <a:defRPr sz="1400"/>
            </a:pPr>
            <a:r>
              <a:rPr dirty="0"/>
              <a:t>Accuracy: </a:t>
            </a:r>
            <a:r>
              <a:rPr lang="en-US" dirty="0"/>
              <a:t>0.728972</a:t>
            </a:r>
            <a:endParaRPr dirty="0"/>
          </a:p>
        </p:txBody>
      </p:sp>
      <p:pic>
        <p:nvPicPr>
          <p:cNvPr id="3" name="Picture 2" descr="A close-up of a picture&#10;&#10;Description automatically generated">
            <a:extLst>
              <a:ext uri="{FF2B5EF4-FFF2-40B4-BE49-F238E27FC236}">
                <a16:creationId xmlns:a16="http://schemas.microsoft.com/office/drawing/2014/main" id="{B42C110E-33C4-F2FA-EB1C-969B1B636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848" y="1600624"/>
            <a:ext cx="4923838" cy="1942252"/>
          </a:xfrm>
          <a:prstGeom prst="rect">
            <a:avLst/>
          </a:prstGeom>
        </p:spPr>
      </p:pic>
      <p:pic>
        <p:nvPicPr>
          <p:cNvPr id="6" name="Picture 5">
            <a:extLst>
              <a:ext uri="{FF2B5EF4-FFF2-40B4-BE49-F238E27FC236}">
                <a16:creationId xmlns:a16="http://schemas.microsoft.com/office/drawing/2014/main" id="{88E8D363-AA6D-7F4C-B533-79234491E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8" y="1152475"/>
            <a:ext cx="4396280" cy="2642285"/>
          </a:xfrm>
          <a:prstGeom prst="rect">
            <a:avLst/>
          </a:prstGeom>
        </p:spPr>
      </p:pic>
      <p:sp>
        <p:nvSpPr>
          <p:cNvPr id="7" name="Google Shape;168;p35">
            <a:extLst>
              <a:ext uri="{FF2B5EF4-FFF2-40B4-BE49-F238E27FC236}">
                <a16:creationId xmlns:a16="http://schemas.microsoft.com/office/drawing/2014/main" id="{EFA7160B-1955-B9CA-5E3A-7509CEBC1397}"/>
              </a:ext>
            </a:extLst>
          </p:cNvPr>
          <p:cNvSpPr txBox="1">
            <a:spLocks/>
          </p:cNvSpPr>
          <p:nvPr/>
        </p:nvSpPr>
        <p:spPr>
          <a:xfrm>
            <a:off x="498945" y="1282075"/>
            <a:ext cx="3999903"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lvl1pPr marL="457200" marR="0" indent="-342900"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1pPr>
            <a:lvl2pPr marL="1005114"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6pPr>
            <a:lvl7pPr marL="3291113" marR="0" indent="-408214"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7pPr>
            <a:lvl8pPr marL="37483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8pPr>
            <a:lvl9pPr marL="4205513" marR="0" indent="-408213" algn="l" defTabSz="914400" rtl="0" latinLnBrk="0">
              <a:lnSpc>
                <a:spcPct val="115000"/>
              </a:lnSpc>
              <a:spcBef>
                <a:spcPts val="0"/>
              </a:spcBef>
              <a:spcAft>
                <a:spcPts val="0"/>
              </a:spcAft>
              <a:buClr>
                <a:srgbClr val="585858"/>
              </a:buClr>
              <a:buSzPts val="1800"/>
              <a:buFont typeface="Arial"/>
              <a:buChar char="■"/>
              <a:tabLst/>
              <a:defRPr sz="1800" b="0" i="0" u="none" strike="noStrike" cap="none" spc="0" baseline="0">
                <a:solidFill>
                  <a:srgbClr val="585858"/>
                </a:solidFill>
                <a:uFillTx/>
                <a:latin typeface="+mn-lt"/>
                <a:ea typeface="+mn-ea"/>
                <a:cs typeface="+mn-cs"/>
                <a:sym typeface="Arial"/>
              </a:defRPr>
            </a:lvl9pPr>
          </a:lstStyle>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endParaRPr lang="en-US" sz="1400"/>
          </a:p>
          <a:p>
            <a:pPr marL="0" indent="0" hangingPunct="1">
              <a:buSzTx/>
              <a:buFont typeface="Arial"/>
              <a:buNone/>
              <a:defRPr sz="1400"/>
            </a:pPr>
            <a:r>
              <a:rPr lang="en-US" sz="1400"/>
              <a:t># matches (out of 100): 107</a:t>
            </a:r>
          </a:p>
          <a:p>
            <a:pPr marL="0" indent="0" hangingPunct="1">
              <a:buSzTx/>
              <a:buFont typeface="Arial"/>
              <a:buNone/>
              <a:defRPr sz="1400"/>
            </a:pPr>
            <a:r>
              <a:rPr lang="en-US" sz="1400"/>
              <a:t>Accuracy: 0.766355</a:t>
            </a:r>
            <a:endParaRPr lang="en-US" sz="1400" dirty="0"/>
          </a:p>
        </p:txBody>
      </p:sp>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901</TotalTime>
  <Words>1438</Words>
  <Application>Microsoft Macintosh PowerPoint</Application>
  <PresentationFormat>On-screen Show (16:9)</PresentationFormat>
  <Paragraphs>126</Paragraphs>
  <Slides>20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Simple Light</vt:lpstr>
      <vt:lpstr>CS 4476 Project 2</vt:lpstr>
      <vt:lpstr>Part 1: Harris corner detector</vt:lpstr>
      <vt:lpstr>Part 1: Harris corner detector</vt:lpstr>
      <vt:lpstr>Part 1: Harris corner detector</vt:lpstr>
      <vt:lpstr>Part 1: Harris corner detector</vt:lpstr>
      <vt:lpstr>Part 1: Harris corner detector</vt:lpstr>
      <vt:lpstr>Part 1: Harris corner detector</vt:lpstr>
      <vt:lpstr>Part 2: Normalized patch feature descriptor</vt:lpstr>
      <vt:lpstr>Part 3: Feature matching</vt:lpstr>
      <vt:lpstr>Part 3: Feature matching</vt:lpstr>
      <vt:lpstr>Part 4: SIFT feature descriptor</vt:lpstr>
      <vt:lpstr>Part 4: SIFT feature descriptor</vt:lpstr>
      <vt:lpstr>Part 4: SIFT feature descriptor</vt:lpstr>
      <vt:lpstr>Part 4: SIFT feature descriptor</vt:lpstr>
      <vt:lpstr> Part 5: Panorama Stitching</vt:lpstr>
      <vt:lpstr> Part 5: Panorama Stitching: Image Pair 1</vt:lpstr>
      <vt:lpstr> Part 5: Panorama Stitching: Image Pair 2</vt:lpstr>
      <vt:lpstr> Part 5: Panorama Stitching: Image Pair 3</vt:lpstr>
      <vt:lpstr> Part 5: Panorama Stitching: Custom Image Pair</vt:lpstr>
      <vt:lpstr>Extra Credit: Warp Implementation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4476/6476 Project 2</dc:title>
  <cp:lastModifiedBy>Dabomb Wii</cp:lastModifiedBy>
  <cp:revision>54</cp:revision>
  <dcterms:modified xsi:type="dcterms:W3CDTF">2025-02-26T21:39:58Z</dcterms:modified>
</cp:coreProperties>
</file>